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75" r:id="rId5"/>
  </p:sldMasterIdLst>
  <p:sldIdLst>
    <p:sldId id="256" r:id="rId6"/>
    <p:sldId id="257" r:id="rId7"/>
    <p:sldId id="282" r:id="rId8"/>
    <p:sldId id="262" r:id="rId9"/>
    <p:sldId id="263" r:id="rId10"/>
    <p:sldId id="264" r:id="rId11"/>
    <p:sldId id="281" r:id="rId12"/>
    <p:sldId id="265" r:id="rId13"/>
    <p:sldId id="266" r:id="rId14"/>
    <p:sldId id="287" r:id="rId15"/>
    <p:sldId id="268" r:id="rId16"/>
    <p:sldId id="269" r:id="rId17"/>
    <p:sldId id="270" r:id="rId18"/>
    <p:sldId id="271" r:id="rId19"/>
    <p:sldId id="272" r:id="rId20"/>
    <p:sldId id="273" r:id="rId21"/>
    <p:sldId id="283" r:id="rId22"/>
    <p:sldId id="285" r:id="rId23"/>
    <p:sldId id="275" r:id="rId24"/>
    <p:sldId id="276" r:id="rId25"/>
    <p:sldId id="277" r:id="rId26"/>
    <p:sldId id="284" r:id="rId27"/>
    <p:sldId id="278" r:id="rId28"/>
    <p:sldId id="291" r:id="rId29"/>
    <p:sldId id="292"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EDDB1AF-C963-4F85-AF8F-BEBDC83E2208}">
          <p14:sldIdLst>
            <p14:sldId id="256"/>
            <p14:sldId id="257"/>
            <p14:sldId id="282"/>
            <p14:sldId id="262"/>
            <p14:sldId id="263"/>
            <p14:sldId id="264"/>
            <p14:sldId id="281"/>
            <p14:sldId id="265"/>
            <p14:sldId id="266"/>
            <p14:sldId id="287"/>
            <p14:sldId id="268"/>
            <p14:sldId id="269"/>
            <p14:sldId id="270"/>
            <p14:sldId id="271"/>
            <p14:sldId id="272"/>
            <p14:sldId id="273"/>
            <p14:sldId id="283"/>
            <p14:sldId id="285"/>
            <p14:sldId id="275"/>
            <p14:sldId id="276"/>
            <p14:sldId id="277"/>
            <p14:sldId id="284"/>
            <p14:sldId id="27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AC2"/>
    <a:srgbClr val="8CACDA"/>
    <a:srgbClr val="FE3802"/>
    <a:srgbClr val="E5D71B"/>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3C85F4-93FD-49DE-BE08-590E10B120E4}" v="91" dt="2025-04-03T04:02:47.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microsoft.com/office/2015/10/relationships/revisionInfo" Target="revisionInfo.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264920" y="1142999"/>
            <a:ext cx="11630825" cy="48646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Line 11">
            <a:extLst>
              <a:ext uri="{FF2B5EF4-FFF2-40B4-BE49-F238E27FC236}">
                <a16:creationId xmlns:a16="http://schemas.microsoft.com/office/drawing/2014/main" id="{F194607E-8DE8-4ED9-BAF0-08A1FC31F480}"/>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200341247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Line 11">
            <a:extLst>
              <a:ext uri="{FF2B5EF4-FFF2-40B4-BE49-F238E27FC236}">
                <a16:creationId xmlns:a16="http://schemas.microsoft.com/office/drawing/2014/main" id="{F6666EA4-5DFC-416B-82B7-E6644DEF6353}"/>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39121147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67843" y="228600"/>
            <a:ext cx="2127902" cy="5867400"/>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292120" y="228600"/>
            <a:ext cx="9356082"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8184752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92120" y="1143000"/>
            <a:ext cx="5710067" cy="4864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89815" y="1143000"/>
            <a:ext cx="5705930" cy="4864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1">
            <a:extLst>
              <a:ext uri="{FF2B5EF4-FFF2-40B4-BE49-F238E27FC236}">
                <a16:creationId xmlns:a16="http://schemas.microsoft.com/office/drawing/2014/main" id="{D9FFFA60-F3E1-460D-B49B-9579887983F9}"/>
              </a:ext>
            </a:extLst>
          </p:cNvPr>
          <p:cNvSpPr>
            <a:spLocks noGrp="1"/>
          </p:cNvSpPr>
          <p:nvPr>
            <p:ph type="title"/>
          </p:nvPr>
        </p:nvSpPr>
        <p:spPr>
          <a:xfrm>
            <a:off x="292120" y="228600"/>
            <a:ext cx="11603625" cy="685800"/>
          </a:xfrm>
        </p:spPr>
        <p:txBody>
          <a:bodyPr/>
          <a:lstStyle/>
          <a:p>
            <a:r>
              <a:rPr lang="en-US" dirty="0"/>
              <a:t>Click to edit Master title style</a:t>
            </a:r>
            <a:endParaRPr lang="en-GB" dirty="0"/>
          </a:p>
        </p:txBody>
      </p:sp>
      <p:sp>
        <p:nvSpPr>
          <p:cNvPr id="8" name="Line 11">
            <a:extLst>
              <a:ext uri="{FF2B5EF4-FFF2-40B4-BE49-F238E27FC236}">
                <a16:creationId xmlns:a16="http://schemas.microsoft.com/office/drawing/2014/main" id="{52D1D2D9-8B7B-4743-B9D3-A1778C1EB106}"/>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25578172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26497FE0-869F-4FCF-B49D-CFD66A1B7068}"/>
              </a:ext>
            </a:extLst>
          </p:cNvPr>
          <p:cNvSpPr>
            <a:spLocks noGrp="1"/>
          </p:cNvSpPr>
          <p:nvPr>
            <p:ph type="title"/>
          </p:nvPr>
        </p:nvSpPr>
        <p:spPr>
          <a:xfrm>
            <a:off x="1435692" y="1657891"/>
            <a:ext cx="9639657" cy="4375432"/>
          </a:xfrm>
          <a:prstGeom prst="rect">
            <a:avLst/>
          </a:prstGeom>
        </p:spPr>
        <p:txBody>
          <a:bodyPr/>
          <a:lstStyle>
            <a:lvl1pPr algn="ctr">
              <a:defRPr i="0">
                <a:latin typeface="Calibri Light" panose="020F0302020204030204" pitchFamily="34" charset="0"/>
                <a:ea typeface="Calibri Light" panose="020F0302020204030204" pitchFamily="34" charset="0"/>
                <a:cs typeface="Calibri Light" panose="020F0302020204030204" pitchFamily="34" charset="0"/>
              </a:defRPr>
            </a:lvl1pPr>
          </a:lstStyle>
          <a:p>
            <a:r>
              <a:rPr lang="de-DE" dirty="0"/>
              <a:t>Mastertitelformat bearbeiten</a:t>
            </a:r>
          </a:p>
        </p:txBody>
      </p:sp>
      <p:sp>
        <p:nvSpPr>
          <p:cNvPr id="3" name="Line 11">
            <a:extLst>
              <a:ext uri="{FF2B5EF4-FFF2-40B4-BE49-F238E27FC236}">
                <a16:creationId xmlns:a16="http://schemas.microsoft.com/office/drawing/2014/main" id="{28668102-E8D3-4D08-BB50-A8219F10C848}"/>
              </a:ext>
            </a:extLst>
          </p:cNvPr>
          <p:cNvSpPr>
            <a:spLocks noChangeShapeType="1"/>
          </p:cNvSpPr>
          <p:nvPr userDrawn="1"/>
        </p:nvSpPr>
        <p:spPr bwMode="auto">
          <a:xfrm flipV="1">
            <a:off x="0" y="1299839"/>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
        <p:nvSpPr>
          <p:cNvPr id="4" name="Line 11">
            <a:extLst>
              <a:ext uri="{FF2B5EF4-FFF2-40B4-BE49-F238E27FC236}">
                <a16:creationId xmlns:a16="http://schemas.microsoft.com/office/drawing/2014/main" id="{F8D1D733-0D3D-48DA-9682-3F4E7855C592}"/>
              </a:ext>
            </a:extLst>
          </p:cNvPr>
          <p:cNvSpPr>
            <a:spLocks noChangeShapeType="1"/>
          </p:cNvSpPr>
          <p:nvPr userDrawn="1"/>
        </p:nvSpPr>
        <p:spPr bwMode="auto">
          <a:xfrm flipV="1">
            <a:off x="0" y="6402089"/>
            <a:ext cx="121920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pic>
        <p:nvPicPr>
          <p:cNvPr id="5" name="Picture 15">
            <a:extLst>
              <a:ext uri="{FF2B5EF4-FFF2-40B4-BE49-F238E27FC236}">
                <a16:creationId xmlns:a16="http://schemas.microsoft.com/office/drawing/2014/main" id="{C2142038-92B9-4F98-9697-5AC462374B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53466" y="136199"/>
            <a:ext cx="1006799" cy="100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19" name="Inhaltsplatzhalter 17">
            <a:extLst>
              <a:ext uri="{FF2B5EF4-FFF2-40B4-BE49-F238E27FC236}">
                <a16:creationId xmlns:a16="http://schemas.microsoft.com/office/drawing/2014/main" id="{44F23BFE-3C65-4DC4-9E29-440209368EB2}"/>
              </a:ext>
            </a:extLst>
          </p:cNvPr>
          <p:cNvSpPr>
            <a:spLocks noGrp="1"/>
          </p:cNvSpPr>
          <p:nvPr>
            <p:ph sz="quarter" idx="11"/>
          </p:nvPr>
        </p:nvSpPr>
        <p:spPr>
          <a:xfrm>
            <a:off x="0" y="6436689"/>
            <a:ext cx="12192000" cy="390824"/>
          </a:xfrm>
          <a:prstGeom prst="rect">
            <a:avLst/>
          </a:prstGeom>
        </p:spPr>
        <p:txBody>
          <a:bodyPr/>
          <a:lstStyle>
            <a:lvl1pPr marL="0" indent="0" algn="ctr">
              <a:buNone/>
              <a:defRPr lang="de-DE" sz="1600" b="1" i="0" kern="1200" dirty="0">
                <a:solidFill>
                  <a:srgbClr val="003300"/>
                </a:solidFill>
                <a:latin typeface="Calibri Light" panose="020F0302020204030204" pitchFamily="34" charset="0"/>
                <a:ea typeface="Calibri Light" panose="020F0302020204030204" pitchFamily="34" charset="0"/>
                <a:cs typeface="Calibri Light" panose="020F0302020204030204" pitchFamily="34" charset="0"/>
              </a:defRPr>
            </a:lvl1pPr>
            <a:lvl2pPr marL="457200" indent="0">
              <a:buNone/>
              <a:defRPr lang="de-DE" sz="2600" b="1" i="1" kern="1200" dirty="0" smtClean="0">
                <a:solidFill>
                  <a:srgbClr val="003300"/>
                </a:solidFill>
                <a:effectLst>
                  <a:outerShdw blurRad="38100" dist="38100" dir="2700000" algn="tl">
                    <a:srgbClr val="000000">
                      <a:alpha val="43137"/>
                    </a:srgbClr>
                  </a:outerShdw>
                </a:effectLst>
                <a:latin typeface="Times New Roman" pitchFamily="18" charset="0"/>
                <a:ea typeface="+mn-ea"/>
                <a:cs typeface="+mn-cs"/>
              </a:defRPr>
            </a:lvl2pPr>
            <a:lvl3pPr marL="914400" indent="0">
              <a:buNone/>
              <a:defRPr lang="de-DE" sz="2600" b="1" i="1" kern="1200" dirty="0" smtClean="0">
                <a:solidFill>
                  <a:srgbClr val="003300"/>
                </a:solidFill>
                <a:effectLst>
                  <a:outerShdw blurRad="38100" dist="38100" dir="2700000" algn="tl">
                    <a:srgbClr val="000000">
                      <a:alpha val="43137"/>
                    </a:srgbClr>
                  </a:outerShdw>
                </a:effectLst>
                <a:latin typeface="Times New Roman" pitchFamily="18" charset="0"/>
                <a:ea typeface="+mn-ea"/>
                <a:cs typeface="+mn-cs"/>
              </a:defRPr>
            </a:lvl3pPr>
            <a:lvl4pPr marL="1371600" indent="0">
              <a:buNone/>
              <a:defRPr lang="de-DE" sz="2600" b="1" i="1" kern="1200" dirty="0" smtClean="0">
                <a:solidFill>
                  <a:srgbClr val="003300"/>
                </a:solidFill>
                <a:effectLst>
                  <a:outerShdw blurRad="38100" dist="38100" dir="2700000" algn="tl">
                    <a:srgbClr val="000000">
                      <a:alpha val="43137"/>
                    </a:srgbClr>
                  </a:outerShdw>
                </a:effectLst>
                <a:latin typeface="Times New Roman" pitchFamily="18" charset="0"/>
                <a:ea typeface="+mn-ea"/>
                <a:cs typeface="+mn-cs"/>
              </a:defRPr>
            </a:lvl4pPr>
            <a:lvl5pPr marL="1828800" indent="0">
              <a:buNone/>
              <a:defRPr lang="de-DE" sz="2600" b="1" i="1" kern="1200" dirty="0">
                <a:solidFill>
                  <a:srgbClr val="003300"/>
                </a:solidFill>
                <a:effectLst>
                  <a:outerShdw blurRad="38100" dist="38100" dir="2700000" algn="tl">
                    <a:srgbClr val="000000">
                      <a:alpha val="43137"/>
                    </a:srgbClr>
                  </a:outerShdw>
                </a:effectLst>
                <a:latin typeface="Times New Roman" pitchFamily="18" charset="0"/>
                <a:ea typeface="+mn-ea"/>
                <a:cs typeface="+mn-cs"/>
              </a:defRPr>
            </a:lvl5pPr>
          </a:lstStyle>
          <a:p>
            <a:pPr lvl="0"/>
            <a:r>
              <a:rPr lang="de-DE" dirty="0"/>
              <a:t>Mastertextformat bearbeiten</a:t>
            </a:r>
          </a:p>
        </p:txBody>
      </p:sp>
    </p:spTree>
    <p:extLst>
      <p:ext uri="{BB962C8B-B14F-4D97-AF65-F5344CB8AC3E}">
        <p14:creationId xmlns:p14="http://schemas.microsoft.com/office/powerpoint/2010/main" val="405571429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121" y="4406901"/>
            <a:ext cx="11619154"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292121" y="2906713"/>
            <a:ext cx="11603624"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Line 11">
            <a:extLst>
              <a:ext uri="{FF2B5EF4-FFF2-40B4-BE49-F238E27FC236}">
                <a16:creationId xmlns:a16="http://schemas.microsoft.com/office/drawing/2014/main" id="{D2371AA1-C1CE-4D63-BF60-ACF76EB4B3DB}"/>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17368705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2120" y="1142999"/>
            <a:ext cx="5710067" cy="4864689"/>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6189815" y="1142999"/>
            <a:ext cx="5705930" cy="4864689"/>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itle 1">
            <a:extLst>
              <a:ext uri="{FF2B5EF4-FFF2-40B4-BE49-F238E27FC236}">
                <a16:creationId xmlns:a16="http://schemas.microsoft.com/office/drawing/2014/main" id="{ED9C7C27-9360-4F33-9E2C-163721E6FD62}"/>
              </a:ext>
            </a:extLst>
          </p:cNvPr>
          <p:cNvSpPr>
            <a:spLocks noGrp="1"/>
          </p:cNvSpPr>
          <p:nvPr>
            <p:ph type="title"/>
          </p:nvPr>
        </p:nvSpPr>
        <p:spPr>
          <a:xfrm>
            <a:off x="292120" y="228600"/>
            <a:ext cx="11603625" cy="685800"/>
          </a:xfrm>
        </p:spPr>
        <p:txBody>
          <a:bodyPr/>
          <a:lstStyle/>
          <a:p>
            <a:r>
              <a:rPr lang="en-US" dirty="0"/>
              <a:t>Click to edit Master title style</a:t>
            </a:r>
            <a:endParaRPr lang="en-GB" dirty="0"/>
          </a:p>
        </p:txBody>
      </p:sp>
      <p:sp>
        <p:nvSpPr>
          <p:cNvPr id="7" name="Line 11">
            <a:extLst>
              <a:ext uri="{FF2B5EF4-FFF2-40B4-BE49-F238E27FC236}">
                <a16:creationId xmlns:a16="http://schemas.microsoft.com/office/drawing/2014/main" id="{C6D461DD-6BFC-443E-9479-31947100FC14}"/>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20580906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2120" y="1069977"/>
            <a:ext cx="570420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2120" y="1709739"/>
            <a:ext cx="5704202" cy="429795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5679" y="1069977"/>
            <a:ext cx="570006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5679" y="1709739"/>
            <a:ext cx="5700065" cy="429795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DB36C096-C1DA-4D25-8439-3294C805D1B3}"/>
              </a:ext>
            </a:extLst>
          </p:cNvPr>
          <p:cNvSpPr>
            <a:spLocks noGrp="1"/>
          </p:cNvSpPr>
          <p:nvPr>
            <p:ph type="title"/>
          </p:nvPr>
        </p:nvSpPr>
        <p:spPr>
          <a:xfrm>
            <a:off x="292120" y="228600"/>
            <a:ext cx="11603625" cy="685800"/>
          </a:xfrm>
        </p:spPr>
        <p:txBody>
          <a:bodyPr/>
          <a:lstStyle/>
          <a:p>
            <a:r>
              <a:rPr lang="en-US" dirty="0"/>
              <a:t>Click to edit Master title style</a:t>
            </a:r>
            <a:endParaRPr lang="en-GB" dirty="0"/>
          </a:p>
        </p:txBody>
      </p:sp>
      <p:sp>
        <p:nvSpPr>
          <p:cNvPr id="10" name="Line 11">
            <a:extLst>
              <a:ext uri="{FF2B5EF4-FFF2-40B4-BE49-F238E27FC236}">
                <a16:creationId xmlns:a16="http://schemas.microsoft.com/office/drawing/2014/main" id="{CFF204BA-5FFD-48BC-A632-B57F83704CB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9373575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Line 11">
            <a:extLst>
              <a:ext uri="{FF2B5EF4-FFF2-40B4-BE49-F238E27FC236}">
                <a16:creationId xmlns:a16="http://schemas.microsoft.com/office/drawing/2014/main" id="{DEE15135-BEDB-433D-99ED-5564029A974C}"/>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245286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Line 11">
            <a:extLst>
              <a:ext uri="{FF2B5EF4-FFF2-40B4-BE49-F238E27FC236}">
                <a16:creationId xmlns:a16="http://schemas.microsoft.com/office/drawing/2014/main" id="{5F7D19EA-E264-4EB9-9ED0-3E81EC400D2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14462747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1822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120" y="273050"/>
            <a:ext cx="432825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960" y="273051"/>
            <a:ext cx="7128786" cy="57346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292120" y="1435101"/>
            <a:ext cx="4328253" cy="457259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Line 11">
            <a:extLst>
              <a:ext uri="{FF2B5EF4-FFF2-40B4-BE49-F238E27FC236}">
                <a16:creationId xmlns:a16="http://schemas.microsoft.com/office/drawing/2014/main" id="{F50C577E-0DFB-4153-8E16-2EA76B5C734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48486433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8511" y="4800600"/>
            <a:ext cx="7934978" cy="566738"/>
          </a:xfrm>
        </p:spPr>
        <p:txBody>
          <a:bodyPr anchor="b"/>
          <a:lstStyle>
            <a:lvl1pPr algn="l">
              <a:defRPr sz="2000" b="1"/>
            </a:lvl1pPr>
          </a:lstStyle>
          <a:p>
            <a:r>
              <a:rPr lang="en-US" dirty="0"/>
              <a:t>Click to edit Master title style</a:t>
            </a:r>
            <a:endParaRPr lang="en-GB" dirty="0"/>
          </a:p>
        </p:txBody>
      </p:sp>
      <p:sp>
        <p:nvSpPr>
          <p:cNvPr id="3" name="Picture Placeholder 2"/>
          <p:cNvSpPr>
            <a:spLocks noGrp="1"/>
          </p:cNvSpPr>
          <p:nvPr>
            <p:ph type="pic" idx="1"/>
          </p:nvPr>
        </p:nvSpPr>
        <p:spPr>
          <a:xfrm>
            <a:off x="2128511" y="612775"/>
            <a:ext cx="793497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128511" y="5367338"/>
            <a:ext cx="7934978" cy="6745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Line 11">
            <a:extLst>
              <a:ext uri="{FF2B5EF4-FFF2-40B4-BE49-F238E27FC236}">
                <a16:creationId xmlns:a16="http://schemas.microsoft.com/office/drawing/2014/main" id="{1A29A4E0-A9BF-456E-8E1A-E68A070A1E6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252944636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6B3768-01B3-413B-8A5E-56F2A86AA11D}"/>
              </a:ext>
            </a:extLst>
          </p:cNvPr>
          <p:cNvSpPr>
            <a:spLocks noGrp="1" noChangeArrowheads="1"/>
          </p:cNvSpPr>
          <p:nvPr>
            <p:ph type="title"/>
          </p:nvPr>
        </p:nvSpPr>
        <p:spPr bwMode="auto">
          <a:xfrm>
            <a:off x="292120" y="228600"/>
            <a:ext cx="11603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2D09FD2-32A8-4DAF-9E1D-1CEC83FA1A16}"/>
              </a:ext>
            </a:extLst>
          </p:cNvPr>
          <p:cNvSpPr>
            <a:spLocks noGrp="1" noChangeArrowheads="1"/>
          </p:cNvSpPr>
          <p:nvPr>
            <p:ph type="body" idx="1"/>
          </p:nvPr>
        </p:nvSpPr>
        <p:spPr bwMode="auto">
          <a:xfrm>
            <a:off x="264920" y="1143000"/>
            <a:ext cx="116308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Line 11">
            <a:extLst>
              <a:ext uri="{FF2B5EF4-FFF2-40B4-BE49-F238E27FC236}">
                <a16:creationId xmlns:a16="http://schemas.microsoft.com/office/drawing/2014/main" id="{35045BE4-B7ED-4CCF-9ED3-5D49D773327F}"/>
              </a:ext>
            </a:extLst>
          </p:cNvPr>
          <p:cNvSpPr>
            <a:spLocks noChangeShapeType="1"/>
          </p:cNvSpPr>
          <p:nvPr userDrawn="1"/>
        </p:nvSpPr>
        <p:spPr bwMode="auto">
          <a:xfrm flipV="1">
            <a:off x="-17591" y="6128624"/>
            <a:ext cx="121920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
        <p:nvSpPr>
          <p:cNvPr id="7" name="TextBox 6">
            <a:extLst>
              <a:ext uri="{FF2B5EF4-FFF2-40B4-BE49-F238E27FC236}">
                <a16:creationId xmlns:a16="http://schemas.microsoft.com/office/drawing/2014/main" id="{2CD3CE94-22BB-4BE6-96B7-F08FF2C5B6D4}"/>
              </a:ext>
            </a:extLst>
          </p:cNvPr>
          <p:cNvSpPr txBox="1"/>
          <p:nvPr userDrawn="1"/>
        </p:nvSpPr>
        <p:spPr>
          <a:xfrm>
            <a:off x="11187298" y="6346394"/>
            <a:ext cx="708448" cy="307777"/>
          </a:xfrm>
          <a:prstGeom prst="rect">
            <a:avLst/>
          </a:prstGeom>
          <a:noFill/>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00DB59A0-1482-48B6-ABE4-C7DD4A39522A}" type="slidenum">
              <a:rPr lang="en-CA" altLang="en-US" sz="1400" b="1" smtClean="0"/>
              <a:pPr algn="r" eaLnBrk="1" hangingPunct="1">
                <a:defRPr/>
              </a:pPr>
              <a:t>‹#›</a:t>
            </a:fld>
            <a:endParaRPr lang="en-CA" altLang="en-US" sz="1400" b="1" dirty="0"/>
          </a:p>
        </p:txBody>
      </p:sp>
      <p:pic>
        <p:nvPicPr>
          <p:cNvPr id="9" name="Picture 15">
            <a:extLst>
              <a:ext uri="{FF2B5EF4-FFF2-40B4-BE49-F238E27FC236}">
                <a16:creationId xmlns:a16="http://schemas.microsoft.com/office/drawing/2014/main" id="{70000308-5CC4-41FD-BF11-F90F8EE3E56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p:blipFill>
        <p:spPr bwMode="auto">
          <a:xfrm>
            <a:off x="277374" y="6201860"/>
            <a:ext cx="579754" cy="57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44338682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77" r:id="rId7"/>
    <p:sldLayoutId id="2147483669" r:id="rId8"/>
    <p:sldLayoutId id="2147483670" r:id="rId9"/>
    <p:sldLayoutId id="2147483671" r:id="rId10"/>
    <p:sldLayoutId id="2147483672" r:id="rId11"/>
    <p:sldLayoutId id="2147483673" r:id="rId12"/>
  </p:sldLayoutIdLst>
  <p:transition/>
  <p:hf hdr="0" ftr="0" dt="0"/>
  <p:txStyles>
    <p:titleStyle>
      <a:lvl1pPr algn="l" rtl="0" eaLnBrk="0" fontAlgn="base" hangingPunct="0">
        <a:spcBef>
          <a:spcPct val="0"/>
        </a:spcBef>
        <a:spcAft>
          <a:spcPct val="0"/>
        </a:spcAft>
        <a:defRPr sz="3200" b="1" i="0">
          <a:solidFill>
            <a:schemeClr val="tx2"/>
          </a:solidFill>
          <a:latin typeface="Calibri Light" panose="020F0302020204030204" pitchFamily="34" charset="0"/>
          <a:ea typeface="Calibri Light" panose="020F0302020204030204" pitchFamily="34" charset="0"/>
          <a:cs typeface="Calibri Light" panose="020F0302020204030204" pitchFamily="34" charset="0"/>
        </a:defRPr>
      </a:lvl1pPr>
      <a:lvl2pPr algn="l" rtl="0" eaLnBrk="0" fontAlgn="base" hangingPunct="0">
        <a:spcBef>
          <a:spcPct val="0"/>
        </a:spcBef>
        <a:spcAft>
          <a:spcPct val="0"/>
        </a:spcAft>
        <a:defRPr sz="3200" b="1" i="1">
          <a:solidFill>
            <a:schemeClr val="tx2"/>
          </a:solidFill>
          <a:latin typeface="Arial" pitchFamily="34" charset="0"/>
        </a:defRPr>
      </a:lvl2pPr>
      <a:lvl3pPr algn="l" rtl="0" eaLnBrk="0" fontAlgn="base" hangingPunct="0">
        <a:spcBef>
          <a:spcPct val="0"/>
        </a:spcBef>
        <a:spcAft>
          <a:spcPct val="0"/>
        </a:spcAft>
        <a:defRPr sz="3200" b="1" i="1">
          <a:solidFill>
            <a:schemeClr val="tx2"/>
          </a:solidFill>
          <a:latin typeface="Arial" pitchFamily="34" charset="0"/>
        </a:defRPr>
      </a:lvl3pPr>
      <a:lvl4pPr algn="l" rtl="0" eaLnBrk="0" fontAlgn="base" hangingPunct="0">
        <a:spcBef>
          <a:spcPct val="0"/>
        </a:spcBef>
        <a:spcAft>
          <a:spcPct val="0"/>
        </a:spcAft>
        <a:defRPr sz="3200" b="1" i="1">
          <a:solidFill>
            <a:schemeClr val="tx2"/>
          </a:solidFill>
          <a:latin typeface="Arial" pitchFamily="34" charset="0"/>
        </a:defRPr>
      </a:lvl4pPr>
      <a:lvl5pPr algn="l" rtl="0" eaLnBrk="0" fontAlgn="base" hangingPunct="0">
        <a:spcBef>
          <a:spcPct val="0"/>
        </a:spcBef>
        <a:spcAft>
          <a:spcPct val="0"/>
        </a:spcAft>
        <a:defRPr sz="3200" b="1" i="1">
          <a:solidFill>
            <a:schemeClr val="tx2"/>
          </a:solidFill>
          <a:latin typeface="Arial" pitchFamily="34" charset="0"/>
        </a:defRPr>
      </a:lvl5pPr>
      <a:lvl6pPr marL="457200" algn="l" rtl="0" eaLnBrk="0" fontAlgn="base" hangingPunct="0">
        <a:spcBef>
          <a:spcPct val="0"/>
        </a:spcBef>
        <a:spcAft>
          <a:spcPct val="0"/>
        </a:spcAft>
        <a:defRPr sz="3200" b="1" i="1">
          <a:solidFill>
            <a:schemeClr val="tx2"/>
          </a:solidFill>
          <a:latin typeface="Arial" pitchFamily="34" charset="0"/>
        </a:defRPr>
      </a:lvl6pPr>
      <a:lvl7pPr marL="914400" algn="l" rtl="0" eaLnBrk="0" fontAlgn="base" hangingPunct="0">
        <a:spcBef>
          <a:spcPct val="0"/>
        </a:spcBef>
        <a:spcAft>
          <a:spcPct val="0"/>
        </a:spcAft>
        <a:defRPr sz="3200" b="1" i="1">
          <a:solidFill>
            <a:schemeClr val="tx2"/>
          </a:solidFill>
          <a:latin typeface="Arial" pitchFamily="34" charset="0"/>
        </a:defRPr>
      </a:lvl7pPr>
      <a:lvl8pPr marL="1371600" algn="l" rtl="0" eaLnBrk="0" fontAlgn="base" hangingPunct="0">
        <a:spcBef>
          <a:spcPct val="0"/>
        </a:spcBef>
        <a:spcAft>
          <a:spcPct val="0"/>
        </a:spcAft>
        <a:defRPr sz="3200" b="1" i="1">
          <a:solidFill>
            <a:schemeClr val="tx2"/>
          </a:solidFill>
          <a:latin typeface="Arial" pitchFamily="34" charset="0"/>
        </a:defRPr>
      </a:lvl8pPr>
      <a:lvl9pPr marL="1828800" algn="l" rtl="0" eaLnBrk="0" fontAlgn="base" hangingPunct="0">
        <a:spcBef>
          <a:spcPct val="0"/>
        </a:spcBef>
        <a:spcAft>
          <a:spcPct val="0"/>
        </a:spcAft>
        <a:defRPr sz="3200" b="1" i="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6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lgn="l" rtl="0" eaLnBrk="0" fontAlgn="base" hangingPunct="0">
        <a:spcBef>
          <a:spcPct val="20000"/>
        </a:spcBef>
        <a:spcAft>
          <a:spcPct val="0"/>
        </a:spcAft>
        <a:buChar char="–"/>
        <a:defRPr sz="2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41516"/>
      </p:ext>
    </p:extLst>
  </p:cSld>
  <p:clrMap bg1="lt1" tx1="dk1" bg2="lt2" tx2="dk2" accent1="accent1" accent2="accent2" accent3="accent3" accent4="accent4" accent5="accent5" accent6="accent6" hlink="hlink" folHlink="folHlink"/>
  <p:sldLayoutIdLst>
    <p:sldLayoutId id="2147483676" r:id="rId1"/>
  </p:sldLayoutIdLst>
  <p:transition/>
  <p:hf hdr="0" ftr="0" dt="0"/>
  <p:txStyles>
    <p:titleStyle>
      <a:lvl1pPr algn="l" rtl="0" eaLnBrk="0" fontAlgn="base" hangingPunct="0">
        <a:spcBef>
          <a:spcPct val="0"/>
        </a:spcBef>
        <a:spcAft>
          <a:spcPct val="0"/>
        </a:spcAft>
        <a:defRPr sz="3200" b="1" i="1">
          <a:solidFill>
            <a:schemeClr val="tx2"/>
          </a:solidFill>
          <a:latin typeface="+mj-lt"/>
          <a:ea typeface="+mj-ea"/>
          <a:cs typeface="+mj-cs"/>
        </a:defRPr>
      </a:lvl1pPr>
      <a:lvl2pPr algn="l" rtl="0" eaLnBrk="0" fontAlgn="base" hangingPunct="0">
        <a:spcBef>
          <a:spcPct val="0"/>
        </a:spcBef>
        <a:spcAft>
          <a:spcPct val="0"/>
        </a:spcAft>
        <a:defRPr sz="3200" b="1" i="1">
          <a:solidFill>
            <a:schemeClr val="tx2"/>
          </a:solidFill>
          <a:latin typeface="Arial" pitchFamily="34" charset="0"/>
        </a:defRPr>
      </a:lvl2pPr>
      <a:lvl3pPr algn="l" rtl="0" eaLnBrk="0" fontAlgn="base" hangingPunct="0">
        <a:spcBef>
          <a:spcPct val="0"/>
        </a:spcBef>
        <a:spcAft>
          <a:spcPct val="0"/>
        </a:spcAft>
        <a:defRPr sz="3200" b="1" i="1">
          <a:solidFill>
            <a:schemeClr val="tx2"/>
          </a:solidFill>
          <a:latin typeface="Arial" pitchFamily="34" charset="0"/>
        </a:defRPr>
      </a:lvl3pPr>
      <a:lvl4pPr algn="l" rtl="0" eaLnBrk="0" fontAlgn="base" hangingPunct="0">
        <a:spcBef>
          <a:spcPct val="0"/>
        </a:spcBef>
        <a:spcAft>
          <a:spcPct val="0"/>
        </a:spcAft>
        <a:defRPr sz="3200" b="1" i="1">
          <a:solidFill>
            <a:schemeClr val="tx2"/>
          </a:solidFill>
          <a:latin typeface="Arial" pitchFamily="34" charset="0"/>
        </a:defRPr>
      </a:lvl4pPr>
      <a:lvl5pPr algn="l" rtl="0" eaLnBrk="0" fontAlgn="base" hangingPunct="0">
        <a:spcBef>
          <a:spcPct val="0"/>
        </a:spcBef>
        <a:spcAft>
          <a:spcPct val="0"/>
        </a:spcAft>
        <a:defRPr sz="3200" b="1" i="1">
          <a:solidFill>
            <a:schemeClr val="tx2"/>
          </a:solidFill>
          <a:latin typeface="Arial" pitchFamily="34" charset="0"/>
        </a:defRPr>
      </a:lvl5pPr>
      <a:lvl6pPr marL="457200" algn="l" rtl="0" eaLnBrk="0" fontAlgn="base" hangingPunct="0">
        <a:spcBef>
          <a:spcPct val="0"/>
        </a:spcBef>
        <a:spcAft>
          <a:spcPct val="0"/>
        </a:spcAft>
        <a:defRPr sz="3200" b="1" i="1">
          <a:solidFill>
            <a:schemeClr val="tx2"/>
          </a:solidFill>
          <a:latin typeface="Arial" pitchFamily="34" charset="0"/>
        </a:defRPr>
      </a:lvl6pPr>
      <a:lvl7pPr marL="914400" algn="l" rtl="0" eaLnBrk="0" fontAlgn="base" hangingPunct="0">
        <a:spcBef>
          <a:spcPct val="0"/>
        </a:spcBef>
        <a:spcAft>
          <a:spcPct val="0"/>
        </a:spcAft>
        <a:defRPr sz="3200" b="1" i="1">
          <a:solidFill>
            <a:schemeClr val="tx2"/>
          </a:solidFill>
          <a:latin typeface="Arial" pitchFamily="34" charset="0"/>
        </a:defRPr>
      </a:lvl7pPr>
      <a:lvl8pPr marL="1371600" algn="l" rtl="0" eaLnBrk="0" fontAlgn="base" hangingPunct="0">
        <a:spcBef>
          <a:spcPct val="0"/>
        </a:spcBef>
        <a:spcAft>
          <a:spcPct val="0"/>
        </a:spcAft>
        <a:defRPr sz="3200" b="1" i="1">
          <a:solidFill>
            <a:schemeClr val="tx2"/>
          </a:solidFill>
          <a:latin typeface="Arial" pitchFamily="34" charset="0"/>
        </a:defRPr>
      </a:lvl8pPr>
      <a:lvl9pPr marL="1828800" algn="l" rtl="0" eaLnBrk="0" fontAlgn="base" hangingPunct="0">
        <a:spcBef>
          <a:spcPct val="0"/>
        </a:spcBef>
        <a:spcAft>
          <a:spcPct val="0"/>
        </a:spcAft>
        <a:defRPr sz="3200" b="1" i="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cirp.net/" TargetMode="External"/><Relationship Id="rId7" Type="http://schemas.openxmlformats.org/officeDocument/2006/relationships/image" Target="../media/image4.png"/><Relationship Id="rId2" Type="http://schemas.openxmlformats.org/officeDocument/2006/relationships/hyperlink" Target="mailto:cirp@cirp.net" TargetMode="Externa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lce2025.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10.png"/><Relationship Id="rId7" Type="http://schemas.openxmlformats.org/officeDocument/2006/relationships/image" Target="../media/image120.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0.png"/><Relationship Id="rId10" Type="http://schemas.openxmlformats.org/officeDocument/2006/relationships/image" Target="../media/image5.png"/><Relationship Id="rId9"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8" Type="http://schemas.openxmlformats.org/officeDocument/2006/relationships/image" Target="../media/image25.png"/><Relationship Id="rId21" Type="http://schemas.openxmlformats.org/officeDocument/2006/relationships/image" Target="../media/image27.png"/><Relationship Id="rId17" Type="http://schemas.openxmlformats.org/officeDocument/2006/relationships/image" Target="../media/image24.png"/><Relationship Id="rId25" Type="http://schemas.openxmlformats.org/officeDocument/2006/relationships/image" Target="../media/image5.png"/><Relationship Id="rId2" Type="http://schemas.openxmlformats.org/officeDocument/2006/relationships/image" Target="../media/image22.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1.xml"/><Relationship Id="rId24" Type="http://schemas.openxmlformats.org/officeDocument/2006/relationships/image" Target="../media/image29.png"/><Relationship Id="rId15" Type="http://schemas.openxmlformats.org/officeDocument/2006/relationships/image" Target="../media/image34.png"/><Relationship Id="rId23" Type="http://schemas.openxmlformats.org/officeDocument/2006/relationships/image" Target="../media/image14.png"/><Relationship Id="rId19" Type="http://schemas.openxmlformats.org/officeDocument/2006/relationships/image" Target="../media/image250.png"/><Relationship Id="rId14" Type="http://schemas.openxmlformats.org/officeDocument/2006/relationships/image" Target="../media/image32.png"/><Relationship Id="rId22"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0.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A9CE00-7113-43BE-AFDF-73503BE7876E}"/>
              </a:ext>
            </a:extLst>
          </p:cNvPr>
          <p:cNvSpPr>
            <a:spLocks noGrp="1"/>
          </p:cNvSpPr>
          <p:nvPr>
            <p:ph type="title"/>
          </p:nvPr>
        </p:nvSpPr>
        <p:spPr>
          <a:xfrm>
            <a:off x="1435692" y="1657891"/>
            <a:ext cx="9639657" cy="914400"/>
          </a:xfrm>
        </p:spPr>
        <p:txBody>
          <a:bodyPr/>
          <a:lstStyle/>
          <a:p>
            <a:r>
              <a:rPr lang="en-US" dirty="0"/>
              <a:t>E-waste Collection and Recycling </a:t>
            </a:r>
            <a:r>
              <a:rPr lang="en-US" dirty="0" err="1"/>
              <a:t>Behaviours</a:t>
            </a:r>
            <a:r>
              <a:rPr lang="en-US" dirty="0"/>
              <a:t>: An Agent-Based Model for Intervention Assessment in Singapore</a:t>
            </a:r>
            <a:endParaRPr lang="de-DE" dirty="0">
              <a:latin typeface="Calibri" panose="020F0502020204030204" pitchFamily="34" charset="0"/>
              <a:ea typeface="Calibri" panose="020F0502020204030204" pitchFamily="34" charset="0"/>
              <a:cs typeface="Calibri" panose="020F0502020204030204" pitchFamily="34" charset="0"/>
            </a:endParaRPr>
          </a:p>
        </p:txBody>
      </p:sp>
      <p:sp>
        <p:nvSpPr>
          <p:cNvPr id="13" name="Inhaltsplatzhalter 12">
            <a:extLst>
              <a:ext uri="{FF2B5EF4-FFF2-40B4-BE49-F238E27FC236}">
                <a16:creationId xmlns:a16="http://schemas.microsoft.com/office/drawing/2014/main" id="{4BAE4D01-1FEA-449C-92BF-0F093863E296}"/>
              </a:ext>
            </a:extLst>
          </p:cNvPr>
          <p:cNvSpPr>
            <a:spLocks noGrp="1"/>
          </p:cNvSpPr>
          <p:nvPr>
            <p:ph sz="quarter" idx="11"/>
          </p:nvPr>
        </p:nvSpPr>
        <p:spPr/>
        <p:txBody>
          <a:bodyPr/>
          <a:lstStyle/>
          <a:p>
            <a:r>
              <a:rPr lang="fr-FR" altLang="en-US" dirty="0"/>
              <a:t>CIRP office: 9 rue Mayran, 75009 PARIS – France, </a:t>
            </a:r>
            <a:r>
              <a:rPr lang="en-GB" altLang="en-US" dirty="0"/>
              <a:t>E mail: </a:t>
            </a:r>
            <a:r>
              <a:rPr lang="en-GB" altLang="en-US" dirty="0">
                <a:hlinkClick r:id="rId2">
                  <a:extLst>
                    <a:ext uri="{A12FA001-AC4F-418D-AE19-62706E023703}">
                      <ahyp:hlinkClr xmlns:ahyp="http://schemas.microsoft.com/office/drawing/2018/hyperlinkcolor" val="tx"/>
                    </a:ext>
                  </a:extLst>
                </a:hlinkClick>
              </a:rPr>
              <a:t>cirp@cirp.net</a:t>
            </a:r>
            <a:r>
              <a:rPr lang="en-GB" altLang="en-US" dirty="0"/>
              <a:t>, </a:t>
            </a:r>
            <a:r>
              <a:rPr lang="en-GB" altLang="en-US" dirty="0">
                <a:hlinkClick r:id="rId3">
                  <a:extLst>
                    <a:ext uri="{A12FA001-AC4F-418D-AE19-62706E023703}">
                      <ahyp:hlinkClr xmlns:ahyp="http://schemas.microsoft.com/office/drawing/2018/hyperlinkcolor" val="tx"/>
                    </a:ext>
                  </a:extLst>
                </a:hlinkClick>
              </a:rPr>
              <a:t>http://www.cirp.net</a:t>
            </a:r>
            <a:endParaRPr lang="en-US" altLang="en-US" sz="2000" dirty="0"/>
          </a:p>
          <a:p>
            <a:endParaRPr lang="de-DE" dirty="0"/>
          </a:p>
        </p:txBody>
      </p:sp>
      <p:sp>
        <p:nvSpPr>
          <p:cNvPr id="5" name="Text Box 6">
            <a:extLst>
              <a:ext uri="{FF2B5EF4-FFF2-40B4-BE49-F238E27FC236}">
                <a16:creationId xmlns:a16="http://schemas.microsoft.com/office/drawing/2014/main" id="{9316AA46-BC09-4669-9E79-9E299CF8A233}"/>
              </a:ext>
            </a:extLst>
          </p:cNvPr>
          <p:cNvSpPr txBox="1">
            <a:spLocks noChangeArrowheads="1"/>
          </p:cNvSpPr>
          <p:nvPr/>
        </p:nvSpPr>
        <p:spPr bwMode="auto">
          <a:xfrm>
            <a:off x="1435693" y="211348"/>
            <a:ext cx="7850548" cy="914400"/>
          </a:xfrm>
          <a:prstGeom prst="rect">
            <a:avLst/>
          </a:prstGeom>
          <a:noFill/>
          <a:ln w="9525" algn="in">
            <a:noFill/>
            <a:miter lim="800000"/>
            <a:headEnd/>
            <a:tailEnd/>
          </a:ln>
          <a:effectLst/>
        </p:spPr>
        <p:txBody>
          <a:bodyPr lIns="36576" tIns="36576" rIns="36576" bIns="36576"/>
          <a:lstStyle/>
          <a:p>
            <a:pPr algn="ctr">
              <a:defRPr/>
            </a:pPr>
            <a:r>
              <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The International Academy for Production Engineering</a:t>
            </a:r>
          </a:p>
          <a:p>
            <a:pPr algn="ctr">
              <a:defRPr/>
            </a:pPr>
            <a:endParaRPr lang="en-US" sz="8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a:p>
            <a:pPr algn="ctr">
              <a:defRPr/>
            </a:pPr>
            <a:r>
              <a:rPr lang="en-US" sz="20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32</a:t>
            </a:r>
            <a:r>
              <a:rPr lang="en-US" sz="2000" b="1" baseline="30000"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nd</a:t>
            </a:r>
            <a:r>
              <a:rPr lang="en-US" sz="20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 CIRP Conference on Life Cycle Engineering (LCE2025) – Apr. 7-9 2025 </a:t>
            </a:r>
          </a:p>
          <a:p>
            <a:pPr algn="ctr">
              <a:defRPr/>
            </a:pPr>
            <a:endPar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a:p>
            <a:pPr algn="ctr">
              <a:defRPr/>
            </a:pPr>
            <a:r>
              <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 </a:t>
            </a:r>
            <a:endParaRPr lang="en-US" sz="22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Box 13">
            <a:extLst>
              <a:ext uri="{FF2B5EF4-FFF2-40B4-BE49-F238E27FC236}">
                <a16:creationId xmlns:a16="http://schemas.microsoft.com/office/drawing/2014/main" id="{2BFA99C1-284B-E118-A9DA-731F4A1D381D}"/>
              </a:ext>
            </a:extLst>
          </p:cNvPr>
          <p:cNvSpPr txBox="1">
            <a:spLocks noChangeArrowheads="1"/>
          </p:cNvSpPr>
          <p:nvPr/>
        </p:nvSpPr>
        <p:spPr bwMode="auto">
          <a:xfrm>
            <a:off x="2106561" y="2777613"/>
            <a:ext cx="7978877"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latin typeface="Calibri" panose="020F0502020204030204" pitchFamily="34" charset="0"/>
                <a:cs typeface="Calibri" panose="020F0502020204030204" pitchFamily="34" charset="0"/>
              </a:rPr>
              <a:t>by</a:t>
            </a:r>
          </a:p>
          <a:p>
            <a:pPr algn="ctr" eaLnBrk="1" hangingPunct="1"/>
            <a:endParaRPr lang="en-US" altLang="en-US" sz="1600" b="1" dirty="0">
              <a:solidFill>
                <a:srgbClr val="FF0000"/>
              </a:solidFill>
              <a:latin typeface="Calibri" panose="020F0502020204030204" pitchFamily="34" charset="0"/>
              <a:cs typeface="Calibri" panose="020F0502020204030204" pitchFamily="34" charset="0"/>
            </a:endParaRPr>
          </a:p>
          <a:p>
            <a:pPr algn="ctr" eaLnBrk="1" hangingPunct="1"/>
            <a:r>
              <a:rPr lang="en-US" sz="2400" dirty="0">
                <a:solidFill>
                  <a:srgbClr val="FF0000"/>
                </a:solidFill>
              </a:rPr>
              <a:t>Quoc Khanh Tran, Lan Zhao, </a:t>
            </a:r>
            <a:r>
              <a:rPr lang="en-US" sz="2400" dirty="0" err="1">
                <a:solidFill>
                  <a:srgbClr val="FF0000"/>
                </a:solidFill>
              </a:rPr>
              <a:t>Yajuan</a:t>
            </a:r>
            <a:r>
              <a:rPr lang="en-US" sz="2400" dirty="0">
                <a:solidFill>
                  <a:srgbClr val="FF0000"/>
                </a:solidFill>
              </a:rPr>
              <a:t> Sun, </a:t>
            </a:r>
            <a:r>
              <a:rPr lang="en-US" sz="2400" dirty="0" err="1">
                <a:solidFill>
                  <a:srgbClr val="FF0000"/>
                </a:solidFill>
              </a:rPr>
              <a:t>Gaoxi</a:t>
            </a:r>
            <a:r>
              <a:rPr lang="en-US" sz="2400" dirty="0">
                <a:solidFill>
                  <a:srgbClr val="FF0000"/>
                </a:solidFill>
              </a:rPr>
              <a:t> Xiao, </a:t>
            </a:r>
            <a:r>
              <a:rPr lang="en-US" sz="2400" dirty="0" err="1">
                <a:solidFill>
                  <a:srgbClr val="FF0000"/>
                </a:solidFill>
              </a:rPr>
              <a:t>Zhiquan</a:t>
            </a:r>
            <a:r>
              <a:rPr lang="en-US" sz="2400" dirty="0">
                <a:solidFill>
                  <a:srgbClr val="FF0000"/>
                </a:solidFill>
              </a:rPr>
              <a:t> Yeo, Chuan Fu Tan </a:t>
            </a:r>
            <a:endParaRPr lang="en-US" altLang="en-US" dirty="0">
              <a:solidFill>
                <a:srgbClr val="FF0000"/>
              </a:solidFill>
              <a:latin typeface="Calibri" panose="020F0502020204030204" pitchFamily="34" charset="0"/>
              <a:cs typeface="Calibri" panose="020F0502020204030204" pitchFamily="34" charset="0"/>
            </a:endParaRPr>
          </a:p>
          <a:p>
            <a:pPr eaLnBrk="1" hangingPunct="1"/>
            <a:endParaRPr lang="en-US" altLang="en-US" b="1" dirty="0">
              <a:latin typeface="Calibri" panose="020F0502020204030204" pitchFamily="34" charset="0"/>
              <a:cs typeface="Calibri" panose="020F0502020204030204" pitchFamily="34" charset="0"/>
            </a:endParaRPr>
          </a:p>
          <a:p>
            <a:pPr eaLnBrk="1" hangingPunct="1"/>
            <a:r>
              <a:rPr lang="en-US" altLang="en-US" b="1" dirty="0">
                <a:latin typeface="Calibri" panose="020F0502020204030204" pitchFamily="34" charset="0"/>
                <a:cs typeface="Calibri" panose="020F0502020204030204" pitchFamily="34" charset="0"/>
              </a:rPr>
              <a:t>Presenting author: </a:t>
            </a:r>
            <a:r>
              <a:rPr lang="en-US" altLang="en-US" b="1" dirty="0">
                <a:solidFill>
                  <a:srgbClr val="FF0000"/>
                </a:solidFill>
                <a:latin typeface="Calibri" panose="020F0502020204030204" pitchFamily="34" charset="0"/>
                <a:cs typeface="Calibri" panose="020F0502020204030204" pitchFamily="34" charset="0"/>
              </a:rPr>
              <a:t>Quoc Khanh Tran – Hanoi University of Science and Technology</a:t>
            </a:r>
          </a:p>
          <a:p>
            <a:pPr eaLnBrk="1" hangingPunct="1"/>
            <a:r>
              <a:rPr lang="en-US" altLang="en-US" b="1" dirty="0">
                <a:latin typeface="Calibri" panose="020F0502020204030204" pitchFamily="34" charset="0"/>
                <a:cs typeface="Calibri" panose="020F0502020204030204" pitchFamily="34" charset="0"/>
              </a:rPr>
              <a:t>Email: khanh.tq190085@sis.hust.edu.vn	</a:t>
            </a:r>
          </a:p>
          <a:p>
            <a:pPr algn="ctr" eaLnBrk="1" hangingPunct="1"/>
            <a:endParaRPr lang="en-US" altLang="en-US" sz="2400" b="1" dirty="0">
              <a:latin typeface="Calibri" panose="020F0502020204030204" pitchFamily="34" charset="0"/>
              <a:cs typeface="Calibri" panose="020F0502020204030204" pitchFamily="34" charset="0"/>
            </a:endParaRPr>
          </a:p>
          <a:p>
            <a:pPr eaLnBrk="1" hangingPunct="1"/>
            <a:r>
              <a:rPr lang="en-US" altLang="en-US" b="1" dirty="0">
                <a:latin typeface="Calibri" panose="020F0502020204030204" pitchFamily="34" charset="0"/>
                <a:cs typeface="Calibri" panose="020F0502020204030204" pitchFamily="34" charset="0"/>
              </a:rPr>
              <a:t>Procedia CIRP</a:t>
            </a:r>
          </a:p>
          <a:p>
            <a:pPr eaLnBrk="1" hangingPunct="1"/>
            <a:r>
              <a:rPr lang="en-US" altLang="en-US"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www.LCE2025.com</a:t>
            </a:r>
            <a:endParaRPr lang="en-US" altLang="en-US" b="1" dirty="0">
              <a:latin typeface="Calibri" panose="020F0502020204030204" pitchFamily="34" charset="0"/>
              <a:cs typeface="Calibri" panose="020F0502020204030204" pitchFamily="34" charset="0"/>
            </a:endParaRPr>
          </a:p>
        </p:txBody>
      </p:sp>
      <p:pic>
        <p:nvPicPr>
          <p:cNvPr id="8" name="Picture 7" descr="A bee on a flower&#10;&#10;AI-generated content may be incorrect.">
            <a:extLst>
              <a:ext uri="{FF2B5EF4-FFF2-40B4-BE49-F238E27FC236}">
                <a16:creationId xmlns:a16="http://schemas.microsoft.com/office/drawing/2014/main" id="{64234E9D-AC96-3001-5A36-84690E913084}"/>
              </a:ext>
            </a:extLst>
          </p:cNvPr>
          <p:cNvPicPr>
            <a:picLocks noChangeAspect="1"/>
          </p:cNvPicPr>
          <p:nvPr/>
        </p:nvPicPr>
        <p:blipFill>
          <a:blip r:embed="rId5">
            <a:extLst>
              <a:ext uri="{28A0092B-C50C-407E-A947-70E740481C1C}">
                <a14:useLocalDpi xmlns:a14="http://schemas.microsoft.com/office/drawing/2010/main" val="0"/>
              </a:ext>
            </a:extLst>
          </a:blip>
          <a:srcRect r="19571"/>
          <a:stretch/>
        </p:blipFill>
        <p:spPr>
          <a:xfrm>
            <a:off x="7905129" y="4833854"/>
            <a:ext cx="4208098" cy="1468800"/>
          </a:xfrm>
          <a:prstGeom prst="rect">
            <a:avLst/>
          </a:prstGeom>
        </p:spPr>
      </p:pic>
      <p:grpSp>
        <p:nvGrpSpPr>
          <p:cNvPr id="9" name="Group 8">
            <a:extLst>
              <a:ext uri="{FF2B5EF4-FFF2-40B4-BE49-F238E27FC236}">
                <a16:creationId xmlns:a16="http://schemas.microsoft.com/office/drawing/2014/main" id="{23F6D5F5-E0C0-A49E-578F-5918304D8EC6}"/>
              </a:ext>
            </a:extLst>
          </p:cNvPr>
          <p:cNvGrpSpPr/>
          <p:nvPr/>
        </p:nvGrpSpPr>
        <p:grpSpPr>
          <a:xfrm>
            <a:off x="9310349" y="134832"/>
            <a:ext cx="2602241" cy="1063924"/>
            <a:chOff x="9283816" y="69847"/>
            <a:chExt cx="2602241" cy="1063924"/>
          </a:xfrm>
        </p:grpSpPr>
        <p:pic>
          <p:nvPicPr>
            <p:cNvPr id="2052" name="Picture 4" descr="Nanyang Technological University - Wikipedia">
              <a:extLst>
                <a:ext uri="{FF2B5EF4-FFF2-40B4-BE49-F238E27FC236}">
                  <a16:creationId xmlns:a16="http://schemas.microsoft.com/office/drawing/2014/main" id="{A661C3BC-33FD-FA1F-42BD-708F13045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1816" y="125771"/>
              <a:ext cx="783533"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0D741F5F-FE2E-8CB0-7A81-EC37B2C4B5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14290" y="99563"/>
              <a:ext cx="671767"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rofile for Agency for Science, Technology and Research (A*STAR)">
              <a:extLst>
                <a:ext uri="{FF2B5EF4-FFF2-40B4-BE49-F238E27FC236}">
                  <a16:creationId xmlns:a16="http://schemas.microsoft.com/office/drawing/2014/main" id="{556A5D8B-79F4-807D-735E-BCBDE752E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3816" y="69847"/>
              <a:ext cx="1008000" cy="100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40992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4F0C-5251-03D3-6799-EC0A5A8DF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5DAF3-53C4-B8AB-FA34-99C3393433EA}"/>
              </a:ext>
            </a:extLst>
          </p:cNvPr>
          <p:cNvSpPr>
            <a:spLocks noGrp="1"/>
          </p:cNvSpPr>
          <p:nvPr>
            <p:ph type="title"/>
          </p:nvPr>
        </p:nvSpPr>
        <p:spPr/>
        <p:txBody>
          <a:bodyPr/>
          <a:lstStyle/>
          <a:p>
            <a:r>
              <a:rPr lang="en-US" sz="3200" dirty="0"/>
              <a:t>Resident</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123D38E-3B05-6B59-8568-6AA93AC40FEE}"/>
                  </a:ext>
                </a:extLst>
              </p:cNvPr>
              <p:cNvSpPr txBox="1">
                <a:spLocks/>
              </p:cNvSpPr>
              <p:nvPr/>
            </p:nvSpPr>
            <p:spPr>
              <a:xfrm>
                <a:off x="71423" y="1144379"/>
                <a:ext cx="5721026" cy="859594"/>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kern="1200">
                    <a:solidFill>
                      <a:schemeClr val="tx1"/>
                    </a:solidFill>
                    <a:latin typeface="Open Sans"/>
                    <a:ea typeface="+mn-ea"/>
                    <a:cs typeface="Open Sans"/>
                  </a:defRPr>
                </a:lvl1pPr>
                <a:lvl2pPr marL="457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600" b="1" dirty="0">
                    <a:latin typeface="Calibri" panose="020F0502020204030204" pitchFamily="34" charset="0"/>
                    <a:ea typeface="Calibri" panose="020F0502020204030204" pitchFamily="34" charset="0"/>
                    <a:cs typeface="Calibri" panose="020F0502020204030204" pitchFamily="34" charset="0"/>
                  </a:rPr>
                  <a:t>Disposal decision</a:t>
                </a:r>
                <a:r>
                  <a:rPr lang="en-US" sz="2600" dirty="0">
                    <a:latin typeface="Calibri" panose="020F0502020204030204" pitchFamily="34" charset="0"/>
                    <a:ea typeface="Calibri" panose="020F0502020204030204" pitchFamily="34" charset="0"/>
                    <a:cs typeface="Calibri" panose="020F0502020204030204" pitchFamily="34" charset="0"/>
                  </a:rPr>
                  <a:t> to dispose e-waste at a cycle, probability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𝑑𝑖𝑠𝑝𝑜𝑠𝑎𝑙</m:t>
                        </m:r>
                      </m:sub>
                    </m:sSub>
                  </m:oMath>
                </a14:m>
                <a:r>
                  <a:rPr lang="en-US" sz="2600" dirty="0">
                    <a:latin typeface="Calibri" panose="020F0502020204030204" pitchFamily="34" charset="0"/>
                    <a:ea typeface="Calibri" panose="020F0502020204030204" pitchFamily="34" charset="0"/>
                    <a:cs typeface="Calibri" panose="020F0502020204030204" pitchFamily="34" charset="0"/>
                  </a:rPr>
                  <a:t>.</a:t>
                </a:r>
              </a:p>
            </p:txBody>
          </p:sp>
        </mc:Choice>
        <mc:Fallback xmlns="">
          <p:sp>
            <p:nvSpPr>
              <p:cNvPr id="8" name="Content Placeholder 2">
                <a:extLst>
                  <a:ext uri="{FF2B5EF4-FFF2-40B4-BE49-F238E27FC236}">
                    <a16:creationId xmlns:a16="http://schemas.microsoft.com/office/drawing/2014/main" id="{27181EF9-7BEE-F2B1-8AAF-C53242AA6591}"/>
                  </a:ext>
                </a:extLst>
              </p:cNvPr>
              <p:cNvSpPr txBox="1">
                <a:spLocks noRot="1" noChangeAspect="1" noMove="1" noResize="1" noEditPoints="1" noAdjustHandles="1" noChangeArrowheads="1" noChangeShapeType="1" noTextEdit="1"/>
              </p:cNvSpPr>
              <p:nvPr/>
            </p:nvSpPr>
            <p:spPr>
              <a:xfrm>
                <a:off x="71423" y="1144379"/>
                <a:ext cx="5721026" cy="859594"/>
              </a:xfrm>
              <a:prstGeom prst="rect">
                <a:avLst/>
              </a:prstGeom>
              <a:blipFill>
                <a:blip r:embed="rId6"/>
                <a:stretch>
                  <a:fillRect l="-1706" t="-6383" b="-2127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37CBF60-D138-E3F0-23A2-CAA26D092DC3}"/>
              </a:ext>
            </a:extLst>
          </p:cNvPr>
          <p:cNvGrpSpPr/>
          <p:nvPr/>
        </p:nvGrpSpPr>
        <p:grpSpPr>
          <a:xfrm>
            <a:off x="444571" y="2317492"/>
            <a:ext cx="5230763" cy="2630198"/>
            <a:chOff x="444571" y="2317492"/>
            <a:chExt cx="5230763" cy="2630198"/>
          </a:xfrm>
        </p:grpSpPr>
        <p:grpSp>
          <p:nvGrpSpPr>
            <p:cNvPr id="43" name="Group 42">
              <a:extLst>
                <a:ext uri="{FF2B5EF4-FFF2-40B4-BE49-F238E27FC236}">
                  <a16:creationId xmlns:a16="http://schemas.microsoft.com/office/drawing/2014/main" id="{4BBCA392-C5B4-37F7-8C40-B643E45D3B46}"/>
                </a:ext>
              </a:extLst>
            </p:cNvPr>
            <p:cNvGrpSpPr/>
            <p:nvPr/>
          </p:nvGrpSpPr>
          <p:grpSpPr>
            <a:xfrm>
              <a:off x="444571" y="2317492"/>
              <a:ext cx="5230763" cy="1213076"/>
              <a:chOff x="475979" y="2160515"/>
              <a:chExt cx="5230763" cy="121307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9BEBD-C9D6-7A9F-4C5A-490224E9E07A}"/>
                      </a:ext>
                    </a:extLst>
                  </p:cNvPr>
                  <p:cNvSpPr txBox="1"/>
                  <p:nvPr/>
                </p:nvSpPr>
                <p:spPr>
                  <a:xfrm>
                    <a:off x="597503" y="2160515"/>
                    <a:ext cx="5109239" cy="429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𝑑𝑖𝑠𝑝𝑜𝑠𝑎𝑙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𝑇</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𝑉</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𝐷𝑇</m:t>
                              </m:r>
                            </m:sub>
                          </m:sSub>
                          <m:r>
                            <a:rPr lang="en-US" sz="2000" b="0" i="1" smtClean="0">
                              <a:latin typeface="Cambria Math" panose="02040503050406030204" pitchFamily="18" charset="0"/>
                            </a:rPr>
                            <m:t>⋅</m:t>
                          </m:r>
                          <m:r>
                            <a:rPr lang="en-US" sz="2000" b="0" i="1" smtClean="0">
                              <a:latin typeface="Cambria Math" panose="02040503050406030204" pitchFamily="18" charset="0"/>
                            </a:rPr>
                            <m:t>𝐷</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sub>
                          </m:sSub>
                        </m:oMath>
                      </m:oMathPara>
                    </a14:m>
                    <a:endParaRPr lang="en-US" sz="2000" dirty="0"/>
                  </a:p>
                </p:txBody>
              </p:sp>
            </mc:Choice>
            <mc:Fallback xmlns="">
              <p:sp>
                <p:nvSpPr>
                  <p:cNvPr id="5" name="TextBox 4">
                    <a:extLst>
                      <a:ext uri="{FF2B5EF4-FFF2-40B4-BE49-F238E27FC236}">
                        <a16:creationId xmlns:a16="http://schemas.microsoft.com/office/drawing/2014/main" id="{9CB9BEBD-C9D6-7A9F-4C5A-490224E9E07A}"/>
                      </a:ext>
                    </a:extLst>
                  </p:cNvPr>
                  <p:cNvSpPr txBox="1">
                    <a:spLocks noRot="1" noChangeAspect="1" noMove="1" noResize="1" noEditPoints="1" noAdjustHandles="1" noChangeArrowheads="1" noChangeShapeType="1" noTextEdit="1"/>
                  </p:cNvSpPr>
                  <p:nvPr/>
                </p:nvSpPr>
                <p:spPr>
                  <a:xfrm>
                    <a:off x="597503" y="2160515"/>
                    <a:ext cx="5109239" cy="429926"/>
                  </a:xfrm>
                  <a:prstGeom prst="rect">
                    <a:avLst/>
                  </a:prstGeom>
                  <a:blipFill>
                    <a:blip r:embed="rId2"/>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3C7D40-42C8-573D-171C-BE30B3EAB1E9}"/>
                      </a:ext>
                    </a:extLst>
                  </p:cNvPr>
                  <p:cNvSpPr txBox="1"/>
                  <p:nvPr/>
                </p:nvSpPr>
                <p:spPr>
                  <a:xfrm>
                    <a:off x="475979" y="2597096"/>
                    <a:ext cx="4770273" cy="7764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𝑑𝑖𝑠𝑝𝑜𝑠𝑎𝑙</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𝑑𝑖𝑠𝑝𝑜𝑠𝑎𝑙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𝑑𝑖𝑠𝑝𝑜𝑠𝑎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𝑚𝑖𝑛</m:t>
                                      </m:r>
                                    </m:sub>
                                  </m:sSub>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𝑑𝑖𝑠𝑝𝑜𝑠𝑎</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𝑚</m:t>
                                      </m:r>
                                      <m:r>
                                        <a:rPr lang="en-US" sz="2000" b="0" i="1" smtClean="0">
                                          <a:latin typeface="Cambria Math" panose="02040503050406030204" pitchFamily="18" charset="0"/>
                                        </a:rPr>
                                        <m:t>𝑎𝑥</m:t>
                                      </m:r>
                                    </m:sub>
                                  </m:sSub>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𝑑𝑖𝑠𝑝𝑜𝑠𝑎</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𝑚𝑖𝑛</m:t>
                                      </m:r>
                                    </m:sub>
                                  </m:sSub>
                                </m:sub>
                              </m:sSub>
                            </m:den>
                          </m:f>
                        </m:oMath>
                      </m:oMathPara>
                    </a14:m>
                    <a:endParaRPr lang="en-US" sz="2000" dirty="0"/>
                  </a:p>
                </p:txBody>
              </p:sp>
            </mc:Choice>
            <mc:Fallback xmlns="">
              <p:sp>
                <p:nvSpPr>
                  <p:cNvPr id="6" name="TextBox 5">
                    <a:extLst>
                      <a:ext uri="{FF2B5EF4-FFF2-40B4-BE49-F238E27FC236}">
                        <a16:creationId xmlns:a16="http://schemas.microsoft.com/office/drawing/2014/main" id="{843C7D40-42C8-573D-171C-BE30B3EAB1E9}"/>
                      </a:ext>
                    </a:extLst>
                  </p:cNvPr>
                  <p:cNvSpPr txBox="1">
                    <a:spLocks noRot="1" noChangeAspect="1" noMove="1" noResize="1" noEditPoints="1" noAdjustHandles="1" noChangeArrowheads="1" noChangeShapeType="1" noTextEdit="1"/>
                  </p:cNvSpPr>
                  <p:nvPr/>
                </p:nvSpPr>
                <p:spPr>
                  <a:xfrm>
                    <a:off x="475979" y="2597096"/>
                    <a:ext cx="4770273" cy="776495"/>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F197990-B221-1E50-D810-50D45CAAE5C9}"/>
                    </a:ext>
                  </a:extLst>
                </p:cNvPr>
                <p:cNvSpPr txBox="1"/>
                <p:nvPr/>
              </p:nvSpPr>
              <p:spPr>
                <a:xfrm>
                  <a:off x="1348012" y="3715045"/>
                  <a:ext cx="4039078" cy="1232645"/>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𝑇</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retention time of e-waste. </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𝑉</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amount of e-waste in household.</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rPr>
                        <m:t>𝐷</m:t>
                      </m:r>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𝑇</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travelling distant needed to dispose e-waste at recycling sites.</a:t>
                  </a:r>
                </a:p>
              </p:txBody>
            </p:sp>
          </mc:Choice>
          <mc:Fallback xmlns="">
            <p:sp>
              <p:nvSpPr>
                <p:cNvPr id="41" name="TextBox 40">
                  <a:extLst>
                    <a:ext uri="{FF2B5EF4-FFF2-40B4-BE49-F238E27FC236}">
                      <a16:creationId xmlns:a16="http://schemas.microsoft.com/office/drawing/2014/main" id="{0F197990-B221-1E50-D810-50D45CAAE5C9}"/>
                    </a:ext>
                  </a:extLst>
                </p:cNvPr>
                <p:cNvSpPr txBox="1">
                  <a:spLocks noRot="1" noChangeAspect="1" noMove="1" noResize="1" noEditPoints="1" noAdjustHandles="1" noChangeArrowheads="1" noChangeShapeType="1" noTextEdit="1"/>
                </p:cNvSpPr>
                <p:nvPr/>
              </p:nvSpPr>
              <p:spPr>
                <a:xfrm>
                  <a:off x="1348012" y="3715045"/>
                  <a:ext cx="4039078" cy="1232645"/>
                </a:xfrm>
                <a:prstGeom prst="rect">
                  <a:avLst/>
                </a:prstGeom>
                <a:blipFill>
                  <a:blip r:embed="rId7"/>
                  <a:stretch>
                    <a:fillRect l="-452" t="-493" b="-4433"/>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BFE698F7-9A21-786F-FF23-8407D25612E8}"/>
              </a:ext>
            </a:extLst>
          </p:cNvPr>
          <p:cNvGrpSpPr/>
          <p:nvPr/>
        </p:nvGrpSpPr>
        <p:grpSpPr>
          <a:xfrm>
            <a:off x="5949689" y="1046781"/>
            <a:ext cx="6111333" cy="5067316"/>
            <a:chOff x="3513059" y="912098"/>
            <a:chExt cx="6111333" cy="5067316"/>
          </a:xfrm>
        </p:grpSpPr>
        <p:pic>
          <p:nvPicPr>
            <p:cNvPr id="45" name="Picture 44" descr="State Diagram Explained | EdrawMax Online">
              <a:extLst>
                <a:ext uri="{FF2B5EF4-FFF2-40B4-BE49-F238E27FC236}">
                  <a16:creationId xmlns:a16="http://schemas.microsoft.com/office/drawing/2014/main" id="{FD30E86B-6A9F-908A-FE1A-4BFB96DD0A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513059" y="1160743"/>
              <a:ext cx="350693" cy="350693"/>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170705-A355-5697-70C7-F49D0D39AB12}"/>
                </a:ext>
              </a:extLst>
            </p:cNvPr>
            <p:cNvSpPr/>
            <p:nvPr/>
          </p:nvSpPr>
          <p:spPr>
            <a:xfrm>
              <a:off x="4178233" y="912098"/>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Get new devices.</a:t>
              </a:r>
              <a:endParaRPr lang="en-US" sz="1200" b="1" dirty="0">
                <a:solidFill>
                  <a:schemeClr val="accent4">
                    <a:lumMod val="50000"/>
                  </a:schemeClr>
                </a:solidFill>
              </a:endParaRPr>
            </a:p>
          </p:txBody>
        </p:sp>
        <p:sp>
          <p:nvSpPr>
            <p:cNvPr id="47" name="Rectangle 46">
              <a:extLst>
                <a:ext uri="{FF2B5EF4-FFF2-40B4-BE49-F238E27FC236}">
                  <a16:creationId xmlns:a16="http://schemas.microsoft.com/office/drawing/2014/main" id="{D53177F3-AF92-6004-7B13-8AF6A1D23519}"/>
                </a:ext>
              </a:extLst>
            </p:cNvPr>
            <p:cNvSpPr/>
            <p:nvPr/>
          </p:nvSpPr>
          <p:spPr>
            <a:xfrm>
              <a:off x="5656118" y="917858"/>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disposal decision.</a:t>
              </a:r>
              <a:endParaRPr lang="en-US" sz="1200" b="1" dirty="0">
                <a:solidFill>
                  <a:schemeClr val="accent1"/>
                </a:solidFill>
              </a:endParaRPr>
            </a:p>
          </p:txBody>
        </p:sp>
        <p:sp>
          <p:nvSpPr>
            <p:cNvPr id="48" name="Diamond 47">
              <a:extLst>
                <a:ext uri="{FF2B5EF4-FFF2-40B4-BE49-F238E27FC236}">
                  <a16:creationId xmlns:a16="http://schemas.microsoft.com/office/drawing/2014/main" id="{CE0B06FD-2F01-79E4-7261-6963A74A1F52}"/>
                </a:ext>
              </a:extLst>
            </p:cNvPr>
            <p:cNvSpPr/>
            <p:nvPr/>
          </p:nvSpPr>
          <p:spPr>
            <a:xfrm>
              <a:off x="5472356" y="2178427"/>
              <a:ext cx="1871664"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Dispose e-waste?</a:t>
              </a:r>
            </a:p>
          </p:txBody>
        </p:sp>
        <p:sp>
          <p:nvSpPr>
            <p:cNvPr id="49" name="Rectangle 48">
              <a:extLst>
                <a:ext uri="{FF2B5EF4-FFF2-40B4-BE49-F238E27FC236}">
                  <a16:creationId xmlns:a16="http://schemas.microsoft.com/office/drawing/2014/main" id="{3E4136D3-7C81-9299-3629-026D2FD6AA7C}"/>
                </a:ext>
              </a:extLst>
            </p:cNvPr>
            <p:cNvSpPr/>
            <p:nvPr/>
          </p:nvSpPr>
          <p:spPr>
            <a:xfrm>
              <a:off x="5656118" y="3598719"/>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recycling decision.</a:t>
              </a:r>
              <a:endParaRPr lang="en-US" sz="1200" b="1" dirty="0">
                <a:solidFill>
                  <a:schemeClr val="accent1"/>
                </a:solidFill>
              </a:endParaRPr>
            </a:p>
          </p:txBody>
        </p:sp>
        <p:sp>
          <p:nvSpPr>
            <p:cNvPr id="50" name="Diamond 49">
              <a:extLst>
                <a:ext uri="{FF2B5EF4-FFF2-40B4-BE49-F238E27FC236}">
                  <a16:creationId xmlns:a16="http://schemas.microsoft.com/office/drawing/2014/main" id="{596492B2-EAB7-CF67-F6C6-3126B9D433A0}"/>
                </a:ext>
              </a:extLst>
            </p:cNvPr>
            <p:cNvSpPr/>
            <p:nvPr/>
          </p:nvSpPr>
          <p:spPr>
            <a:xfrm>
              <a:off x="5426216" y="4755856"/>
              <a:ext cx="1960420"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Disposing channel?</a:t>
              </a:r>
            </a:p>
          </p:txBody>
        </p:sp>
        <p:sp>
          <p:nvSpPr>
            <p:cNvPr id="51" name="Rectangle 50">
              <a:extLst>
                <a:ext uri="{FF2B5EF4-FFF2-40B4-BE49-F238E27FC236}">
                  <a16:creationId xmlns:a16="http://schemas.microsoft.com/office/drawing/2014/main" id="{BE88F9A8-CF28-E2ED-76CA-EFEB13A12032}"/>
                </a:ext>
              </a:extLst>
            </p:cNvPr>
            <p:cNvSpPr/>
            <p:nvPr/>
          </p:nvSpPr>
          <p:spPr>
            <a:xfrm>
              <a:off x="3592072" y="4813007"/>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recycling sites.</a:t>
              </a:r>
            </a:p>
          </p:txBody>
        </p:sp>
        <p:sp>
          <p:nvSpPr>
            <p:cNvPr id="52" name="Rectangle 51">
              <a:extLst>
                <a:ext uri="{FF2B5EF4-FFF2-40B4-BE49-F238E27FC236}">
                  <a16:creationId xmlns:a16="http://schemas.microsoft.com/office/drawing/2014/main" id="{305D6583-6618-03AE-7910-38B91C22F002}"/>
                </a:ext>
              </a:extLst>
            </p:cNvPr>
            <p:cNvSpPr/>
            <p:nvPr/>
          </p:nvSpPr>
          <p:spPr>
            <a:xfrm>
              <a:off x="8317919" y="4813007"/>
              <a:ext cx="1306473"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municipal waste bin.</a:t>
              </a:r>
            </a:p>
          </p:txBody>
        </p:sp>
        <p:pic>
          <p:nvPicPr>
            <p:cNvPr id="53" name="Picture 4" descr="State Diagram Explained | EdrawMax Online">
              <a:extLst>
                <a:ext uri="{FF2B5EF4-FFF2-40B4-BE49-F238E27FC236}">
                  <a16:creationId xmlns:a16="http://schemas.microsoft.com/office/drawing/2014/main" id="{419216AA-223C-FB2F-D7F5-1153E9CCB9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969394" y="2447491"/>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ate Diagram Explained | EdrawMax Online">
              <a:extLst>
                <a:ext uri="{FF2B5EF4-FFF2-40B4-BE49-F238E27FC236}">
                  <a16:creationId xmlns:a16="http://schemas.microsoft.com/office/drawing/2014/main" id="{ED06FFA7-9544-8240-4FB1-49473C11E22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3935760" y="4077072"/>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State Diagram Explained | EdrawMax Online">
              <a:extLst>
                <a:ext uri="{FF2B5EF4-FFF2-40B4-BE49-F238E27FC236}">
                  <a16:creationId xmlns:a16="http://schemas.microsoft.com/office/drawing/2014/main" id="{33BAA561-66D4-8CE8-D923-4D74C353E5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8760296" y="4069469"/>
              <a:ext cx="432089" cy="432089"/>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BC907298-A0F9-9C07-2C3B-97F100137F70}"/>
                </a:ext>
              </a:extLst>
            </p:cNvPr>
            <p:cNvCxnSpPr>
              <a:cxnSpLocks/>
              <a:stCxn id="45" idx="1"/>
              <a:endCxn id="46" idx="1"/>
            </p:cNvCxnSpPr>
            <p:nvPr/>
          </p:nvCxnSpPr>
          <p:spPr>
            <a:xfrm>
              <a:off x="3863752" y="1336090"/>
              <a:ext cx="314481"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D6CF50C9-FA2A-037D-2E5C-95FA65559398}"/>
                </a:ext>
              </a:extLst>
            </p:cNvPr>
            <p:cNvCxnSpPr>
              <a:cxnSpLocks/>
              <a:stCxn id="46" idx="3"/>
              <a:endCxn id="47" idx="1"/>
            </p:cNvCxnSpPr>
            <p:nvPr/>
          </p:nvCxnSpPr>
          <p:spPr>
            <a:xfrm>
              <a:off x="5303912" y="1338126"/>
              <a:ext cx="352206" cy="5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3DFEF34-C54F-1516-8319-D36109C6D8EC}"/>
                </a:ext>
              </a:extLst>
            </p:cNvPr>
            <p:cNvCxnSpPr>
              <a:cxnSpLocks/>
              <a:stCxn id="47" idx="2"/>
              <a:endCxn id="48" idx="0"/>
            </p:cNvCxnSpPr>
            <p:nvPr/>
          </p:nvCxnSpPr>
          <p:spPr>
            <a:xfrm>
              <a:off x="6404263" y="1769913"/>
              <a:ext cx="3925" cy="4085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A17F51BE-EB67-344C-4DDF-60D3336E8D40}"/>
                </a:ext>
              </a:extLst>
            </p:cNvPr>
            <p:cNvCxnSpPr>
              <a:cxnSpLocks/>
              <a:stCxn id="48" idx="3"/>
              <a:endCxn id="53" idx="3"/>
            </p:cNvCxnSpPr>
            <p:nvPr/>
          </p:nvCxnSpPr>
          <p:spPr>
            <a:xfrm>
              <a:off x="7344020" y="2661604"/>
              <a:ext cx="625374" cy="19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146D1E35-D1AE-5C20-0CDB-E46E0336B4A2}"/>
                </a:ext>
              </a:extLst>
            </p:cNvPr>
            <p:cNvCxnSpPr>
              <a:cxnSpLocks/>
              <a:stCxn id="48" idx="2"/>
              <a:endCxn id="49" idx="0"/>
            </p:cNvCxnSpPr>
            <p:nvPr/>
          </p:nvCxnSpPr>
          <p:spPr>
            <a:xfrm flipH="1">
              <a:off x="6404263" y="3144780"/>
              <a:ext cx="3925" cy="4539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6E63A0AA-0DC1-7C71-BA35-C9990F36652D}"/>
                </a:ext>
              </a:extLst>
            </p:cNvPr>
            <p:cNvCxnSpPr>
              <a:cxnSpLocks/>
              <a:stCxn id="49" idx="2"/>
              <a:endCxn id="50" idx="0"/>
            </p:cNvCxnSpPr>
            <p:nvPr/>
          </p:nvCxnSpPr>
          <p:spPr>
            <a:xfrm>
              <a:off x="6404263" y="4450774"/>
              <a:ext cx="2163" cy="3050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41274C3A-DACA-6F12-B0C8-DAC458D084DA}"/>
                </a:ext>
              </a:extLst>
            </p:cNvPr>
            <p:cNvCxnSpPr>
              <a:cxnSpLocks/>
              <a:stCxn id="50" idx="3"/>
              <a:endCxn id="52" idx="1"/>
            </p:cNvCxnSpPr>
            <p:nvPr/>
          </p:nvCxnSpPr>
          <p:spPr>
            <a:xfrm>
              <a:off x="7386636" y="5239033"/>
              <a:ext cx="931283"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097C8E43-4764-3FCB-ADBB-5EC7C9700BCD}"/>
                </a:ext>
              </a:extLst>
            </p:cNvPr>
            <p:cNvCxnSpPr>
              <a:cxnSpLocks/>
              <a:stCxn id="52" idx="0"/>
              <a:endCxn id="55" idx="2"/>
            </p:cNvCxnSpPr>
            <p:nvPr/>
          </p:nvCxnSpPr>
          <p:spPr>
            <a:xfrm flipV="1">
              <a:off x="8971156" y="4501558"/>
              <a:ext cx="5184" cy="311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E39A128-CDD8-C9ED-F580-29E1A83CEA82}"/>
                </a:ext>
              </a:extLst>
            </p:cNvPr>
            <p:cNvCxnSpPr>
              <a:cxnSpLocks/>
              <a:stCxn id="50" idx="1"/>
              <a:endCxn id="51" idx="3"/>
            </p:cNvCxnSpPr>
            <p:nvPr/>
          </p:nvCxnSpPr>
          <p:spPr>
            <a:xfrm flipH="1">
              <a:off x="4717751" y="5239033"/>
              <a:ext cx="708465"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2A9E57F3-DF03-B655-C6FE-1360E2EEFF2B}"/>
                </a:ext>
              </a:extLst>
            </p:cNvPr>
            <p:cNvCxnSpPr>
              <a:cxnSpLocks/>
              <a:stCxn id="51" idx="0"/>
              <a:endCxn id="54" idx="2"/>
            </p:cNvCxnSpPr>
            <p:nvPr/>
          </p:nvCxnSpPr>
          <p:spPr>
            <a:xfrm flipH="1" flipV="1">
              <a:off x="4151804" y="4509161"/>
              <a:ext cx="3108" cy="303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TextBox 65">
              <a:extLst>
                <a:ext uri="{FF2B5EF4-FFF2-40B4-BE49-F238E27FC236}">
                  <a16:creationId xmlns:a16="http://schemas.microsoft.com/office/drawing/2014/main" id="{97CABF4E-D15A-B40A-F050-44CB169E3BD9}"/>
                </a:ext>
              </a:extLst>
            </p:cNvPr>
            <p:cNvSpPr txBox="1"/>
            <p:nvPr/>
          </p:nvSpPr>
          <p:spPr>
            <a:xfrm>
              <a:off x="7320136" y="2355757"/>
              <a:ext cx="474971" cy="276999"/>
            </a:xfrm>
            <a:prstGeom prst="rect">
              <a:avLst/>
            </a:prstGeom>
            <a:noFill/>
          </p:spPr>
          <p:txBody>
            <a:bodyPr wrap="square" rtlCol="0">
              <a:spAutoFit/>
            </a:bodyPr>
            <a:lstStyle/>
            <a:p>
              <a:r>
                <a:rPr lang="en-US" sz="1200" dirty="0"/>
                <a:t>No</a:t>
              </a:r>
            </a:p>
          </p:txBody>
        </p:sp>
        <p:sp>
          <p:nvSpPr>
            <p:cNvPr id="67" name="TextBox 66">
              <a:extLst>
                <a:ext uri="{FF2B5EF4-FFF2-40B4-BE49-F238E27FC236}">
                  <a16:creationId xmlns:a16="http://schemas.microsoft.com/office/drawing/2014/main" id="{3B72699E-A78F-C7A8-755A-CDF8780C5FD3}"/>
                </a:ext>
              </a:extLst>
            </p:cNvPr>
            <p:cNvSpPr txBox="1"/>
            <p:nvPr/>
          </p:nvSpPr>
          <p:spPr>
            <a:xfrm>
              <a:off x="6404261" y="3184536"/>
              <a:ext cx="639907" cy="276999"/>
            </a:xfrm>
            <a:prstGeom prst="rect">
              <a:avLst/>
            </a:prstGeom>
            <a:noFill/>
          </p:spPr>
          <p:txBody>
            <a:bodyPr wrap="square" rtlCol="0">
              <a:spAutoFit/>
            </a:bodyPr>
            <a:lstStyle/>
            <a:p>
              <a:r>
                <a:rPr lang="en-US" sz="1200" dirty="0"/>
                <a:t>Yes</a:t>
              </a:r>
            </a:p>
          </p:txBody>
        </p:sp>
        <p:sp>
          <p:nvSpPr>
            <p:cNvPr id="68" name="TextBox 67">
              <a:extLst>
                <a:ext uri="{FF2B5EF4-FFF2-40B4-BE49-F238E27FC236}">
                  <a16:creationId xmlns:a16="http://schemas.microsoft.com/office/drawing/2014/main" id="{70096F3E-EE4F-A242-7B75-E2CFB2853848}"/>
                </a:ext>
              </a:extLst>
            </p:cNvPr>
            <p:cNvSpPr txBox="1"/>
            <p:nvPr/>
          </p:nvSpPr>
          <p:spPr>
            <a:xfrm>
              <a:off x="7245057" y="4695792"/>
              <a:ext cx="1125683" cy="461665"/>
            </a:xfrm>
            <a:prstGeom prst="rect">
              <a:avLst/>
            </a:prstGeom>
            <a:noFill/>
          </p:spPr>
          <p:txBody>
            <a:bodyPr wrap="square" rtlCol="0">
              <a:spAutoFit/>
            </a:bodyPr>
            <a:lstStyle/>
            <a:p>
              <a:r>
                <a:rPr lang="en-US" sz="1200" dirty="0"/>
                <a:t>Municipal wastes bin</a:t>
              </a:r>
            </a:p>
          </p:txBody>
        </p:sp>
        <p:sp>
          <p:nvSpPr>
            <p:cNvPr id="69" name="TextBox 68">
              <a:extLst>
                <a:ext uri="{FF2B5EF4-FFF2-40B4-BE49-F238E27FC236}">
                  <a16:creationId xmlns:a16="http://schemas.microsoft.com/office/drawing/2014/main" id="{72AD5002-4F82-8897-F6FF-BA9439930A1F}"/>
                </a:ext>
              </a:extLst>
            </p:cNvPr>
            <p:cNvSpPr txBox="1"/>
            <p:nvPr/>
          </p:nvSpPr>
          <p:spPr>
            <a:xfrm>
              <a:off x="4724610" y="4658662"/>
              <a:ext cx="1020038" cy="461665"/>
            </a:xfrm>
            <a:prstGeom prst="rect">
              <a:avLst/>
            </a:prstGeom>
            <a:noFill/>
          </p:spPr>
          <p:txBody>
            <a:bodyPr wrap="square" rtlCol="0">
              <a:spAutoFit/>
            </a:bodyPr>
            <a:lstStyle/>
            <a:p>
              <a:r>
                <a:rPr lang="en-US" sz="1200" dirty="0"/>
                <a:t>Recycling sites</a:t>
              </a:r>
            </a:p>
          </p:txBody>
        </p:sp>
        <p:sp>
          <p:nvSpPr>
            <p:cNvPr id="70" name="TextBox 69">
              <a:extLst>
                <a:ext uri="{FF2B5EF4-FFF2-40B4-BE49-F238E27FC236}">
                  <a16:creationId xmlns:a16="http://schemas.microsoft.com/office/drawing/2014/main" id="{F7EF60FC-FE44-F367-2638-5233A5B9C012}"/>
                </a:ext>
              </a:extLst>
            </p:cNvPr>
            <p:cNvSpPr txBox="1"/>
            <p:nvPr/>
          </p:nvSpPr>
          <p:spPr>
            <a:xfrm>
              <a:off x="7752184" y="2865719"/>
              <a:ext cx="1020038" cy="276999"/>
            </a:xfrm>
            <a:prstGeom prst="rect">
              <a:avLst/>
            </a:prstGeom>
            <a:noFill/>
          </p:spPr>
          <p:txBody>
            <a:bodyPr wrap="square" rtlCol="0">
              <a:spAutoFit/>
            </a:bodyPr>
            <a:lstStyle/>
            <a:p>
              <a:r>
                <a:rPr lang="en-US" sz="1200" dirty="0"/>
                <a:t>New cycle</a:t>
              </a:r>
            </a:p>
          </p:txBody>
        </p:sp>
        <p:sp>
          <p:nvSpPr>
            <p:cNvPr id="71" name="TextBox 70">
              <a:extLst>
                <a:ext uri="{FF2B5EF4-FFF2-40B4-BE49-F238E27FC236}">
                  <a16:creationId xmlns:a16="http://schemas.microsoft.com/office/drawing/2014/main" id="{D3F5EFC6-2C5E-28FA-B040-248F0FAE35F0}"/>
                </a:ext>
              </a:extLst>
            </p:cNvPr>
            <p:cNvSpPr txBox="1"/>
            <p:nvPr/>
          </p:nvSpPr>
          <p:spPr>
            <a:xfrm>
              <a:off x="8443500" y="3769295"/>
              <a:ext cx="1123519" cy="276999"/>
            </a:xfrm>
            <a:prstGeom prst="rect">
              <a:avLst/>
            </a:prstGeom>
            <a:noFill/>
          </p:spPr>
          <p:txBody>
            <a:bodyPr wrap="square" rtlCol="0">
              <a:spAutoFit/>
            </a:bodyPr>
            <a:lstStyle/>
            <a:p>
              <a:r>
                <a:rPr lang="en-US" sz="1200" dirty="0"/>
                <a:t>New cycle</a:t>
              </a:r>
            </a:p>
          </p:txBody>
        </p:sp>
        <p:sp>
          <p:nvSpPr>
            <p:cNvPr id="72" name="TextBox 71">
              <a:extLst>
                <a:ext uri="{FF2B5EF4-FFF2-40B4-BE49-F238E27FC236}">
                  <a16:creationId xmlns:a16="http://schemas.microsoft.com/office/drawing/2014/main" id="{9A6BADA5-8D2C-46C4-A077-8FBFF24B5A6B}"/>
                </a:ext>
              </a:extLst>
            </p:cNvPr>
            <p:cNvSpPr txBox="1"/>
            <p:nvPr/>
          </p:nvSpPr>
          <p:spPr>
            <a:xfrm>
              <a:off x="4368281" y="4023904"/>
              <a:ext cx="697815" cy="461665"/>
            </a:xfrm>
            <a:prstGeom prst="rect">
              <a:avLst/>
            </a:prstGeom>
            <a:noFill/>
          </p:spPr>
          <p:txBody>
            <a:bodyPr wrap="square" rtlCol="0">
              <a:spAutoFit/>
            </a:bodyPr>
            <a:lstStyle/>
            <a:p>
              <a:r>
                <a:rPr lang="en-US" sz="1200" dirty="0"/>
                <a:t>New cycle</a:t>
              </a:r>
            </a:p>
          </p:txBody>
        </p:sp>
        <p:sp>
          <p:nvSpPr>
            <p:cNvPr id="73" name="TextBox 72">
              <a:extLst>
                <a:ext uri="{FF2B5EF4-FFF2-40B4-BE49-F238E27FC236}">
                  <a16:creationId xmlns:a16="http://schemas.microsoft.com/office/drawing/2014/main" id="{CA7C09FB-AA6D-8929-5057-96013A42B141}"/>
                </a:ext>
              </a:extLst>
            </p:cNvPr>
            <p:cNvSpPr txBox="1"/>
            <p:nvPr/>
          </p:nvSpPr>
          <p:spPr>
            <a:xfrm>
              <a:off x="5121163" y="5702415"/>
              <a:ext cx="2566195"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Activity diagram of resident at a cycle.</a:t>
              </a:r>
            </a:p>
          </p:txBody>
        </p:sp>
      </p:grpSp>
      <p:pic>
        <p:nvPicPr>
          <p:cNvPr id="4" name="Picture 14" descr="Profile for Agency for Science, Technology and Research (A*STAR)">
            <a:extLst>
              <a:ext uri="{FF2B5EF4-FFF2-40B4-BE49-F238E27FC236}">
                <a16:creationId xmlns:a16="http://schemas.microsoft.com/office/drawing/2014/main" id="{AD4F9211-14F9-F446-73FC-D56ADB4E8A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2602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D4D9-54B7-B3C6-E7CF-70D346FE8FE8}"/>
              </a:ext>
            </a:extLst>
          </p:cNvPr>
          <p:cNvSpPr>
            <a:spLocks noGrp="1"/>
          </p:cNvSpPr>
          <p:nvPr>
            <p:ph type="title"/>
          </p:nvPr>
        </p:nvSpPr>
        <p:spPr/>
        <p:txBody>
          <a:bodyPr/>
          <a:lstStyle/>
          <a:p>
            <a:r>
              <a:rPr lang="en-US" sz="3200" dirty="0"/>
              <a:t>Resident (cont.)</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181EF9-7BEE-F2B1-8AAF-C53242AA6591}"/>
                  </a:ext>
                </a:extLst>
              </p:cNvPr>
              <p:cNvSpPr txBox="1">
                <a:spLocks/>
              </p:cNvSpPr>
              <p:nvPr/>
            </p:nvSpPr>
            <p:spPr>
              <a:xfrm>
                <a:off x="71423" y="1144379"/>
                <a:ext cx="5721026" cy="2638186"/>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kern="1200">
                    <a:solidFill>
                      <a:schemeClr val="tx1"/>
                    </a:solidFill>
                    <a:latin typeface="Open Sans"/>
                    <a:ea typeface="+mn-ea"/>
                    <a:cs typeface="Open Sans"/>
                  </a:defRPr>
                </a:lvl1pPr>
                <a:lvl2pPr marL="457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600" b="1" dirty="0">
                    <a:latin typeface="Calibri" panose="020F0502020204030204" pitchFamily="34" charset="0"/>
                    <a:ea typeface="Calibri" panose="020F0502020204030204" pitchFamily="34" charset="0"/>
                    <a:cs typeface="Calibri" panose="020F0502020204030204" pitchFamily="34" charset="0"/>
                  </a:rPr>
                  <a:t>Recycling decision</a:t>
                </a:r>
                <a:r>
                  <a:rPr lang="en-US" sz="2600" dirty="0">
                    <a:latin typeface="Calibri" panose="020F0502020204030204" pitchFamily="34" charset="0"/>
                    <a:ea typeface="Calibri" panose="020F0502020204030204" pitchFamily="34" charset="0"/>
                    <a:cs typeface="Calibri" panose="020F0502020204030204" pitchFamily="34" charset="0"/>
                  </a:rPr>
                  <a:t>: Recycling sites or municipal bin? </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Thresholding recycling score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𝑆</m:t>
                        </m:r>
                      </m:e>
                      <m:sub>
                        <m:r>
                          <a:rPr lang="en-US" sz="2200" i="1">
                            <a:latin typeface="Cambria Math" panose="02040503050406030204" pitchFamily="18" charset="0"/>
                          </a:rPr>
                          <m:t>𝑟𝑒𝑐𝑦𝑐𝑙𝑒</m:t>
                        </m:r>
                      </m:sub>
                    </m:sSub>
                    <m:r>
                      <a:rPr lang="en-US" sz="2200" i="1">
                        <a:latin typeface="Cambria Math" panose="02040503050406030204" pitchFamily="18" charset="0"/>
                      </a:rPr>
                      <m:t> </m:t>
                    </m:r>
                  </m:oMath>
                </a14:m>
                <a:r>
                  <a:rPr lang="en-US" sz="2200" dirty="0">
                    <a:latin typeface="Calibri" panose="020F0502020204030204" pitchFamily="34" charset="0"/>
                    <a:ea typeface="Calibri" panose="020F0502020204030204" pitchFamily="34" charset="0"/>
                    <a:cs typeface="Calibri" panose="020F0502020204030204" pitchFamily="34" charset="0"/>
                  </a:rPr>
                  <a:t> to Very Bad, Bad, Good, Very Good </a:t>
                </a:r>
                <a:r>
                  <a:rPr lang="en-US" sz="2200" dirty="0" err="1">
                    <a:latin typeface="Calibri" panose="020F0502020204030204" pitchFamily="34" charset="0"/>
                    <a:ea typeface="Calibri" panose="020F0502020204030204" pitchFamily="34" charset="0"/>
                    <a:cs typeface="Calibri" panose="020F0502020204030204" pitchFamily="34" charset="0"/>
                  </a:rPr>
                  <a:t>behaviours</a:t>
                </a:r>
                <a:r>
                  <a:rPr lang="en-US" sz="2200" dirty="0">
                    <a:latin typeface="Calibri" panose="020F0502020204030204" pitchFamily="34" charset="0"/>
                    <a:ea typeface="Calibri" panose="020F0502020204030204" pitchFamily="34" charset="0"/>
                    <a:cs typeface="Calibri" panose="020F0502020204030204" pitchFamily="34" charset="0"/>
                  </a:rPr>
                  <a:t>. </a:t>
                </a:r>
              </a:p>
              <a:p>
                <a:pPr marL="800100" lvl="1"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Corresponding probability of selecting recycling sites: 0.2, 0.4, 0.6, and 0.8</a:t>
                </a:r>
              </a:p>
            </p:txBody>
          </p:sp>
        </mc:Choice>
        <mc:Fallback xmlns="">
          <p:sp>
            <p:nvSpPr>
              <p:cNvPr id="8" name="Content Placeholder 2">
                <a:extLst>
                  <a:ext uri="{FF2B5EF4-FFF2-40B4-BE49-F238E27FC236}">
                    <a16:creationId xmlns:a16="http://schemas.microsoft.com/office/drawing/2014/main" id="{27181EF9-7BEE-F2B1-8AAF-C53242AA6591}"/>
                  </a:ext>
                </a:extLst>
              </p:cNvPr>
              <p:cNvSpPr txBox="1">
                <a:spLocks noRot="1" noChangeAspect="1" noMove="1" noResize="1" noEditPoints="1" noAdjustHandles="1" noChangeArrowheads="1" noChangeShapeType="1" noTextEdit="1"/>
              </p:cNvSpPr>
              <p:nvPr/>
            </p:nvSpPr>
            <p:spPr>
              <a:xfrm>
                <a:off x="71423" y="1144379"/>
                <a:ext cx="5721026" cy="2638186"/>
              </a:xfrm>
              <a:prstGeom prst="rect">
                <a:avLst/>
              </a:prstGeom>
              <a:blipFill>
                <a:blip r:embed="rId2"/>
                <a:stretch>
                  <a:fillRect l="-1706" t="-2083" b="-810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0A9E210D-B30B-96D7-B62E-B2F190B1339D}"/>
              </a:ext>
            </a:extLst>
          </p:cNvPr>
          <p:cNvGrpSpPr/>
          <p:nvPr/>
        </p:nvGrpSpPr>
        <p:grpSpPr>
          <a:xfrm>
            <a:off x="-134" y="3954649"/>
            <a:ext cx="6322743" cy="1938001"/>
            <a:chOff x="76810" y="3897463"/>
            <a:chExt cx="6322743" cy="193800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2114C72-8F0B-426E-42E0-2BA5FABF3BAF}"/>
                    </a:ext>
                  </a:extLst>
                </p:cNvPr>
                <p:cNvSpPr txBox="1"/>
                <p:nvPr/>
              </p:nvSpPr>
              <p:spPr>
                <a:xfrm>
                  <a:off x="76810" y="3897463"/>
                  <a:ext cx="6322743" cy="3375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𝑟𝑒𝑐𝑦𝑐𝑙𝑒</m:t>
                            </m:r>
                          </m:sub>
                        </m:sSub>
                        <m:r>
                          <a:rPr lang="en-US" sz="2000" b="0" i="1">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𝑆𝑁</m:t>
                            </m:r>
                          </m:sub>
                        </m:sSub>
                        <m:r>
                          <a:rPr lang="en-US" sz="2000" b="0" i="1" smtClean="0">
                            <a:latin typeface="Cambria Math" panose="02040503050406030204" pitchFamily="18" charset="0"/>
                          </a:rPr>
                          <m:t>⋅</m:t>
                        </m:r>
                        <m:r>
                          <a:rPr lang="en-US" sz="2000" b="0" i="1">
                            <a:latin typeface="Cambria Math" panose="02040503050406030204" pitchFamily="18" charset="0"/>
                          </a:rPr>
                          <m:t>𝑆𝑁</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𝐴𝑡𝑡</m:t>
                            </m:r>
                          </m:sub>
                        </m:sSub>
                        <m:r>
                          <a:rPr lang="en-US" sz="2000" b="0" i="1" smtClean="0">
                            <a:latin typeface="Cambria Math" panose="02040503050406030204" pitchFamily="18" charset="0"/>
                          </a:rPr>
                          <m:t>⋅</m:t>
                        </m:r>
                        <m:r>
                          <a:rPr lang="en-US" sz="2000" b="0" i="1">
                            <a:latin typeface="Cambria Math" panose="02040503050406030204" pitchFamily="18" charset="0"/>
                          </a:rPr>
                          <m:t>𝐴𝑡𝑡</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𝐾𝑛</m:t>
                            </m:r>
                          </m:sub>
                        </m:sSub>
                        <m:r>
                          <a:rPr lang="en-US" sz="2000" b="0" i="1" smtClean="0">
                            <a:latin typeface="Cambria Math" panose="02040503050406030204" pitchFamily="18" charset="0"/>
                          </a:rPr>
                          <m:t>⋅</m:t>
                        </m:r>
                        <m:r>
                          <a:rPr lang="en-US" sz="2000" b="0" i="1">
                            <a:latin typeface="Cambria Math" panose="02040503050406030204" pitchFamily="18" charset="0"/>
                          </a:rPr>
                          <m:t>𝐾𝑛</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𝐷𝑇</m:t>
                            </m:r>
                          </m:sub>
                        </m:sSub>
                        <m:r>
                          <a:rPr lang="en-US" sz="2000" b="0" i="1" smtClean="0">
                            <a:latin typeface="Cambria Math" panose="02040503050406030204" pitchFamily="18" charset="0"/>
                          </a:rPr>
                          <m:t>⋅</m:t>
                        </m:r>
                        <m:r>
                          <a:rPr lang="en-US" sz="2000" b="0" i="1">
                            <a:latin typeface="Cambria Math" panose="02040503050406030204" pitchFamily="18" charset="0"/>
                          </a:rPr>
                          <m:t> </m:t>
                        </m:r>
                        <m:r>
                          <a:rPr lang="en-US" sz="2000" b="0" i="1">
                            <a:latin typeface="Cambria Math" panose="02040503050406030204" pitchFamily="18" charset="0"/>
                          </a:rPr>
                          <m:t>𝐷</m:t>
                        </m:r>
                        <m:sSub>
                          <m:sSubPr>
                            <m:ctrlPr>
                              <a:rPr lang="en-US" sz="2000" i="1">
                                <a:latin typeface="Cambria Math" panose="02040503050406030204" pitchFamily="18" charset="0"/>
                              </a:rPr>
                            </m:ctrlPr>
                          </m:sSubPr>
                          <m:e>
                            <m:r>
                              <a:rPr lang="en-US" sz="2000" b="0" i="1">
                                <a:latin typeface="Cambria Math" panose="02040503050406030204" pitchFamily="18" charset="0"/>
                              </a:rPr>
                              <m:t>𝑇</m:t>
                            </m:r>
                          </m:e>
                          <m:sub>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𝑖</m:t>
                                </m:r>
                              </m:sub>
                            </m:sSub>
                          </m:sub>
                        </m:sSub>
                      </m:oMath>
                    </m:oMathPara>
                  </a14:m>
                  <a:endParaRPr lang="en-US" sz="2000" dirty="0"/>
                </a:p>
              </p:txBody>
            </p:sp>
          </mc:Choice>
          <mc:Fallback xmlns="">
            <p:sp>
              <p:nvSpPr>
                <p:cNvPr id="7" name="TextBox 6">
                  <a:extLst>
                    <a:ext uri="{FF2B5EF4-FFF2-40B4-BE49-F238E27FC236}">
                      <a16:creationId xmlns:a16="http://schemas.microsoft.com/office/drawing/2014/main" id="{42114C72-8F0B-426E-42E0-2BA5FABF3BAF}"/>
                    </a:ext>
                  </a:extLst>
                </p:cNvPr>
                <p:cNvSpPr txBox="1">
                  <a:spLocks noRot="1" noChangeAspect="1" noMove="1" noResize="1" noEditPoints="1" noAdjustHandles="1" noChangeArrowheads="1" noChangeShapeType="1" noTextEdit="1"/>
                </p:cNvSpPr>
                <p:nvPr/>
              </p:nvSpPr>
              <p:spPr>
                <a:xfrm>
                  <a:off x="76810" y="3897463"/>
                  <a:ext cx="6322743" cy="337593"/>
                </a:xfrm>
                <a:prstGeom prst="rect">
                  <a:avLst/>
                </a:prstGeom>
                <a:blipFill>
                  <a:blip r:embed="rId3"/>
                  <a:stretch>
                    <a:fillRect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56F790B-0897-D75A-5CBE-E97D020F2CE5}"/>
                    </a:ext>
                  </a:extLst>
                </p:cNvPr>
                <p:cNvSpPr txBox="1"/>
                <p:nvPr/>
              </p:nvSpPr>
              <p:spPr>
                <a:xfrm>
                  <a:off x="689992" y="4412446"/>
                  <a:ext cx="5188883" cy="1423018"/>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𝑆𝑁</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social norm, averaged of friends’ </a:t>
                  </a:r>
                  <a14:m>
                    <m:oMath xmlns:m="http://schemas.openxmlformats.org/officeDocument/2006/math">
                      <m:sSub>
                        <m:sSubPr>
                          <m:ctrlP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ctrlPr>
                        </m:sSubPr>
                        <m:e>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𝑆</m:t>
                          </m:r>
                        </m:e>
                        <m:sub>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𝑟𝑒𝑐𝑦𝑐𝑙𝑒</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𝐴𝑡𝑡</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attitude toward recycling practices.</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𝐾𝑛</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knowledge about how to recycle. </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rPr>
                        <m:t>𝐷</m:t>
                      </m:r>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𝑇</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travelling distant needed to dispose e-waste at recycling sites.</a:t>
                  </a:r>
                </a:p>
              </p:txBody>
            </p:sp>
          </mc:Choice>
          <mc:Fallback xmlns="">
            <p:sp>
              <p:nvSpPr>
                <p:cNvPr id="39" name="TextBox 38">
                  <a:extLst>
                    <a:ext uri="{FF2B5EF4-FFF2-40B4-BE49-F238E27FC236}">
                      <a16:creationId xmlns:a16="http://schemas.microsoft.com/office/drawing/2014/main" id="{856F790B-0897-D75A-5CBE-E97D020F2CE5}"/>
                    </a:ext>
                  </a:extLst>
                </p:cNvPr>
                <p:cNvSpPr txBox="1">
                  <a:spLocks noRot="1" noChangeAspect="1" noMove="1" noResize="1" noEditPoints="1" noAdjustHandles="1" noChangeArrowheads="1" noChangeShapeType="1" noTextEdit="1"/>
                </p:cNvSpPr>
                <p:nvPr/>
              </p:nvSpPr>
              <p:spPr>
                <a:xfrm>
                  <a:off x="689992" y="4412446"/>
                  <a:ext cx="5188883" cy="1423018"/>
                </a:xfrm>
                <a:prstGeom prst="rect">
                  <a:avLst/>
                </a:prstGeom>
                <a:blipFill>
                  <a:blip r:embed="rId4"/>
                  <a:stretch>
                    <a:fillRect l="-353" t="-855" b="-3419"/>
                  </a:stretch>
                </a:blipFill>
              </p:spPr>
              <p:txBody>
                <a:bodyPr/>
                <a:lstStyle/>
                <a:p>
                  <a:r>
                    <a:rPr lang="en-US">
                      <a:noFill/>
                    </a:rPr>
                    <a:t> </a:t>
                  </a:r>
                </a:p>
              </p:txBody>
            </p:sp>
          </mc:Fallback>
        </mc:AlternateContent>
      </p:grpSp>
      <p:grpSp>
        <p:nvGrpSpPr>
          <p:cNvPr id="40" name="Group 39">
            <a:extLst>
              <a:ext uri="{FF2B5EF4-FFF2-40B4-BE49-F238E27FC236}">
                <a16:creationId xmlns:a16="http://schemas.microsoft.com/office/drawing/2014/main" id="{0EF844D4-BC4B-94D2-CF9C-D26DCCC65F65}"/>
              </a:ext>
            </a:extLst>
          </p:cNvPr>
          <p:cNvGrpSpPr/>
          <p:nvPr/>
        </p:nvGrpSpPr>
        <p:grpSpPr>
          <a:xfrm>
            <a:off x="5949689" y="1046781"/>
            <a:ext cx="6111333" cy="5067316"/>
            <a:chOff x="3513059" y="912098"/>
            <a:chExt cx="6111333" cy="5067316"/>
          </a:xfrm>
        </p:grpSpPr>
        <p:pic>
          <p:nvPicPr>
            <p:cNvPr id="41" name="Picture 40" descr="State Diagram Explained | EdrawMax Online">
              <a:extLst>
                <a:ext uri="{FF2B5EF4-FFF2-40B4-BE49-F238E27FC236}">
                  <a16:creationId xmlns:a16="http://schemas.microsoft.com/office/drawing/2014/main" id="{EF9E7E47-E1F4-86D2-DF5E-BD03AAF457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13059" y="1160743"/>
              <a:ext cx="350693" cy="35069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7B98234D-A1D6-F776-05BA-EE9D4B3182B2}"/>
                </a:ext>
              </a:extLst>
            </p:cNvPr>
            <p:cNvSpPr/>
            <p:nvPr/>
          </p:nvSpPr>
          <p:spPr>
            <a:xfrm>
              <a:off x="4178233" y="912098"/>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Get new devices.</a:t>
              </a:r>
              <a:endParaRPr lang="en-US" sz="1200" b="1" dirty="0">
                <a:solidFill>
                  <a:schemeClr val="accent4">
                    <a:lumMod val="50000"/>
                  </a:schemeClr>
                </a:solidFill>
              </a:endParaRPr>
            </a:p>
          </p:txBody>
        </p:sp>
        <p:sp>
          <p:nvSpPr>
            <p:cNvPr id="43" name="Rectangle 42">
              <a:extLst>
                <a:ext uri="{FF2B5EF4-FFF2-40B4-BE49-F238E27FC236}">
                  <a16:creationId xmlns:a16="http://schemas.microsoft.com/office/drawing/2014/main" id="{0590A2EE-786B-8E0E-D15E-4400A7EE3307}"/>
                </a:ext>
              </a:extLst>
            </p:cNvPr>
            <p:cNvSpPr/>
            <p:nvPr/>
          </p:nvSpPr>
          <p:spPr>
            <a:xfrm>
              <a:off x="5656118" y="917858"/>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disposal decision.</a:t>
              </a:r>
              <a:endParaRPr lang="en-US" sz="1200" b="1" dirty="0">
                <a:solidFill>
                  <a:schemeClr val="accent1"/>
                </a:solidFill>
              </a:endParaRPr>
            </a:p>
          </p:txBody>
        </p:sp>
        <p:sp>
          <p:nvSpPr>
            <p:cNvPr id="44" name="Diamond 43">
              <a:extLst>
                <a:ext uri="{FF2B5EF4-FFF2-40B4-BE49-F238E27FC236}">
                  <a16:creationId xmlns:a16="http://schemas.microsoft.com/office/drawing/2014/main" id="{311A607D-B6B7-F519-9CE6-304FD198220D}"/>
                </a:ext>
              </a:extLst>
            </p:cNvPr>
            <p:cNvSpPr/>
            <p:nvPr/>
          </p:nvSpPr>
          <p:spPr>
            <a:xfrm>
              <a:off x="5472356" y="2178427"/>
              <a:ext cx="1871664"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Dispose e-waste?</a:t>
              </a:r>
            </a:p>
          </p:txBody>
        </p:sp>
        <p:sp>
          <p:nvSpPr>
            <p:cNvPr id="45" name="Rectangle 44">
              <a:extLst>
                <a:ext uri="{FF2B5EF4-FFF2-40B4-BE49-F238E27FC236}">
                  <a16:creationId xmlns:a16="http://schemas.microsoft.com/office/drawing/2014/main" id="{BF12ABCE-ABC8-A737-87AF-736CC71C8FF0}"/>
                </a:ext>
              </a:extLst>
            </p:cNvPr>
            <p:cNvSpPr/>
            <p:nvPr/>
          </p:nvSpPr>
          <p:spPr>
            <a:xfrm>
              <a:off x="5656118" y="3598719"/>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recycling decision.</a:t>
              </a:r>
              <a:endParaRPr lang="en-US" sz="1200" b="1" dirty="0">
                <a:solidFill>
                  <a:schemeClr val="accent1"/>
                </a:solidFill>
              </a:endParaRPr>
            </a:p>
          </p:txBody>
        </p:sp>
        <p:sp>
          <p:nvSpPr>
            <p:cNvPr id="46" name="Diamond 45">
              <a:extLst>
                <a:ext uri="{FF2B5EF4-FFF2-40B4-BE49-F238E27FC236}">
                  <a16:creationId xmlns:a16="http://schemas.microsoft.com/office/drawing/2014/main" id="{BEE30E09-BD94-1FC9-3F65-FBBF79B238E8}"/>
                </a:ext>
              </a:extLst>
            </p:cNvPr>
            <p:cNvSpPr/>
            <p:nvPr/>
          </p:nvSpPr>
          <p:spPr>
            <a:xfrm>
              <a:off x="5426216" y="4755856"/>
              <a:ext cx="1960420"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Disposing channel?</a:t>
              </a:r>
            </a:p>
          </p:txBody>
        </p:sp>
        <p:sp>
          <p:nvSpPr>
            <p:cNvPr id="47" name="Rectangle 46">
              <a:extLst>
                <a:ext uri="{FF2B5EF4-FFF2-40B4-BE49-F238E27FC236}">
                  <a16:creationId xmlns:a16="http://schemas.microsoft.com/office/drawing/2014/main" id="{D3B44666-3FFB-9284-9B9A-7FBBE309A4C0}"/>
                </a:ext>
              </a:extLst>
            </p:cNvPr>
            <p:cNvSpPr/>
            <p:nvPr/>
          </p:nvSpPr>
          <p:spPr>
            <a:xfrm>
              <a:off x="3592072" y="4813007"/>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recycling sites.</a:t>
              </a:r>
            </a:p>
          </p:txBody>
        </p:sp>
        <p:sp>
          <p:nvSpPr>
            <p:cNvPr id="48" name="Rectangle 47">
              <a:extLst>
                <a:ext uri="{FF2B5EF4-FFF2-40B4-BE49-F238E27FC236}">
                  <a16:creationId xmlns:a16="http://schemas.microsoft.com/office/drawing/2014/main" id="{B0DF0B35-14E9-C687-F6E1-B881E28EC35F}"/>
                </a:ext>
              </a:extLst>
            </p:cNvPr>
            <p:cNvSpPr/>
            <p:nvPr/>
          </p:nvSpPr>
          <p:spPr>
            <a:xfrm>
              <a:off x="8317919" y="4813007"/>
              <a:ext cx="1306473"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municipal waste bin.</a:t>
              </a:r>
            </a:p>
          </p:txBody>
        </p:sp>
        <p:pic>
          <p:nvPicPr>
            <p:cNvPr id="49" name="Picture 4" descr="State Diagram Explained | EdrawMax Online">
              <a:extLst>
                <a:ext uri="{FF2B5EF4-FFF2-40B4-BE49-F238E27FC236}">
                  <a16:creationId xmlns:a16="http://schemas.microsoft.com/office/drawing/2014/main" id="{DAFFFBBB-A1DA-78D3-38C1-584D79E749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969394" y="2447491"/>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State Diagram Explained | EdrawMax Online">
              <a:extLst>
                <a:ext uri="{FF2B5EF4-FFF2-40B4-BE49-F238E27FC236}">
                  <a16:creationId xmlns:a16="http://schemas.microsoft.com/office/drawing/2014/main" id="{617B1B27-1269-3CD7-46B3-224B1C01698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935760" y="4077072"/>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State Diagram Explained | EdrawMax Online">
              <a:extLst>
                <a:ext uri="{FF2B5EF4-FFF2-40B4-BE49-F238E27FC236}">
                  <a16:creationId xmlns:a16="http://schemas.microsoft.com/office/drawing/2014/main" id="{BD0F454D-0B15-D741-1824-C079D832EC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760296" y="4069469"/>
              <a:ext cx="432089" cy="432089"/>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C38E0E31-D792-5998-A4C2-231E28DFA4E5}"/>
                </a:ext>
              </a:extLst>
            </p:cNvPr>
            <p:cNvCxnSpPr>
              <a:cxnSpLocks/>
              <a:stCxn id="41" idx="1"/>
              <a:endCxn id="42" idx="1"/>
            </p:cNvCxnSpPr>
            <p:nvPr/>
          </p:nvCxnSpPr>
          <p:spPr>
            <a:xfrm>
              <a:off x="3863752" y="1336090"/>
              <a:ext cx="314481"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2C7F7BCF-2033-97E4-53A3-7840B0E347D8}"/>
                </a:ext>
              </a:extLst>
            </p:cNvPr>
            <p:cNvCxnSpPr>
              <a:cxnSpLocks/>
              <a:stCxn id="42" idx="3"/>
              <a:endCxn id="43" idx="1"/>
            </p:cNvCxnSpPr>
            <p:nvPr/>
          </p:nvCxnSpPr>
          <p:spPr>
            <a:xfrm>
              <a:off x="5303912" y="1338126"/>
              <a:ext cx="352206" cy="5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595616A9-26C2-772D-20F3-A6200B684AD7}"/>
                </a:ext>
              </a:extLst>
            </p:cNvPr>
            <p:cNvCxnSpPr>
              <a:cxnSpLocks/>
              <a:stCxn id="43" idx="2"/>
              <a:endCxn id="44" idx="0"/>
            </p:cNvCxnSpPr>
            <p:nvPr/>
          </p:nvCxnSpPr>
          <p:spPr>
            <a:xfrm>
              <a:off x="6404263" y="1769913"/>
              <a:ext cx="3925" cy="4085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D49383DA-2632-F710-B7CF-2302EE9170B1}"/>
                </a:ext>
              </a:extLst>
            </p:cNvPr>
            <p:cNvCxnSpPr>
              <a:cxnSpLocks/>
              <a:stCxn id="44" idx="3"/>
              <a:endCxn id="49" idx="3"/>
            </p:cNvCxnSpPr>
            <p:nvPr/>
          </p:nvCxnSpPr>
          <p:spPr>
            <a:xfrm>
              <a:off x="7344020" y="2661604"/>
              <a:ext cx="625374" cy="19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EBCBA761-E1C3-68F4-735D-FCF690E5211C}"/>
                </a:ext>
              </a:extLst>
            </p:cNvPr>
            <p:cNvCxnSpPr>
              <a:cxnSpLocks/>
              <a:stCxn id="44" idx="2"/>
              <a:endCxn id="45" idx="0"/>
            </p:cNvCxnSpPr>
            <p:nvPr/>
          </p:nvCxnSpPr>
          <p:spPr>
            <a:xfrm flipH="1">
              <a:off x="6404263" y="3144780"/>
              <a:ext cx="3925" cy="4539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9F64AA9D-0BCF-B403-5187-597697AE0CE1}"/>
                </a:ext>
              </a:extLst>
            </p:cNvPr>
            <p:cNvCxnSpPr>
              <a:cxnSpLocks/>
              <a:stCxn id="45" idx="2"/>
              <a:endCxn id="46" idx="0"/>
            </p:cNvCxnSpPr>
            <p:nvPr/>
          </p:nvCxnSpPr>
          <p:spPr>
            <a:xfrm>
              <a:off x="6404263" y="4450774"/>
              <a:ext cx="2163" cy="3050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AD1568F3-F7B2-7E38-1C39-4C04F82EA8BF}"/>
                </a:ext>
              </a:extLst>
            </p:cNvPr>
            <p:cNvCxnSpPr>
              <a:cxnSpLocks/>
              <a:stCxn id="46" idx="3"/>
              <a:endCxn id="48" idx="1"/>
            </p:cNvCxnSpPr>
            <p:nvPr/>
          </p:nvCxnSpPr>
          <p:spPr>
            <a:xfrm>
              <a:off x="7386636" y="5239033"/>
              <a:ext cx="931283"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7A856E72-4106-866B-06AC-B25A00C8C3C9}"/>
                </a:ext>
              </a:extLst>
            </p:cNvPr>
            <p:cNvCxnSpPr>
              <a:cxnSpLocks/>
              <a:stCxn id="48" idx="0"/>
              <a:endCxn id="51" idx="2"/>
            </p:cNvCxnSpPr>
            <p:nvPr/>
          </p:nvCxnSpPr>
          <p:spPr>
            <a:xfrm flipV="1">
              <a:off x="8971156" y="4501558"/>
              <a:ext cx="5184" cy="311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EB07850C-E176-DA57-B6D2-FB0DAAB316ED}"/>
                </a:ext>
              </a:extLst>
            </p:cNvPr>
            <p:cNvCxnSpPr>
              <a:cxnSpLocks/>
              <a:stCxn id="46" idx="1"/>
              <a:endCxn id="47" idx="3"/>
            </p:cNvCxnSpPr>
            <p:nvPr/>
          </p:nvCxnSpPr>
          <p:spPr>
            <a:xfrm flipH="1">
              <a:off x="4717751" y="5239033"/>
              <a:ext cx="708465"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BE92A156-5DE0-C7F9-9D7A-E787F62A9FF9}"/>
                </a:ext>
              </a:extLst>
            </p:cNvPr>
            <p:cNvCxnSpPr>
              <a:cxnSpLocks/>
              <a:stCxn id="47" idx="0"/>
              <a:endCxn id="50" idx="2"/>
            </p:cNvCxnSpPr>
            <p:nvPr/>
          </p:nvCxnSpPr>
          <p:spPr>
            <a:xfrm flipH="1" flipV="1">
              <a:off x="4151804" y="4509161"/>
              <a:ext cx="3108" cy="303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TextBox 61">
              <a:extLst>
                <a:ext uri="{FF2B5EF4-FFF2-40B4-BE49-F238E27FC236}">
                  <a16:creationId xmlns:a16="http://schemas.microsoft.com/office/drawing/2014/main" id="{7D8862A4-AE86-2289-4556-8BD4B50637E1}"/>
                </a:ext>
              </a:extLst>
            </p:cNvPr>
            <p:cNvSpPr txBox="1"/>
            <p:nvPr/>
          </p:nvSpPr>
          <p:spPr>
            <a:xfrm>
              <a:off x="7320136" y="2355757"/>
              <a:ext cx="474971" cy="276999"/>
            </a:xfrm>
            <a:prstGeom prst="rect">
              <a:avLst/>
            </a:prstGeom>
            <a:noFill/>
          </p:spPr>
          <p:txBody>
            <a:bodyPr wrap="square" rtlCol="0">
              <a:spAutoFit/>
            </a:bodyPr>
            <a:lstStyle/>
            <a:p>
              <a:r>
                <a:rPr lang="en-US" sz="1200" dirty="0"/>
                <a:t>No</a:t>
              </a:r>
            </a:p>
          </p:txBody>
        </p:sp>
        <p:sp>
          <p:nvSpPr>
            <p:cNvPr id="63" name="TextBox 62">
              <a:extLst>
                <a:ext uri="{FF2B5EF4-FFF2-40B4-BE49-F238E27FC236}">
                  <a16:creationId xmlns:a16="http://schemas.microsoft.com/office/drawing/2014/main" id="{6EE81E8C-1DB6-C8F5-702F-90FCBB07BA77}"/>
                </a:ext>
              </a:extLst>
            </p:cNvPr>
            <p:cNvSpPr txBox="1"/>
            <p:nvPr/>
          </p:nvSpPr>
          <p:spPr>
            <a:xfrm>
              <a:off x="6404261" y="3184536"/>
              <a:ext cx="639907" cy="276999"/>
            </a:xfrm>
            <a:prstGeom prst="rect">
              <a:avLst/>
            </a:prstGeom>
            <a:noFill/>
          </p:spPr>
          <p:txBody>
            <a:bodyPr wrap="square" rtlCol="0">
              <a:spAutoFit/>
            </a:bodyPr>
            <a:lstStyle/>
            <a:p>
              <a:r>
                <a:rPr lang="en-US" sz="1200" dirty="0"/>
                <a:t>Yes</a:t>
              </a:r>
            </a:p>
          </p:txBody>
        </p:sp>
        <p:sp>
          <p:nvSpPr>
            <p:cNvPr id="64" name="TextBox 63">
              <a:extLst>
                <a:ext uri="{FF2B5EF4-FFF2-40B4-BE49-F238E27FC236}">
                  <a16:creationId xmlns:a16="http://schemas.microsoft.com/office/drawing/2014/main" id="{9267C420-8031-08F1-5253-F5E350E2EE08}"/>
                </a:ext>
              </a:extLst>
            </p:cNvPr>
            <p:cNvSpPr txBox="1"/>
            <p:nvPr/>
          </p:nvSpPr>
          <p:spPr>
            <a:xfrm>
              <a:off x="7245057" y="4695792"/>
              <a:ext cx="1125683" cy="461665"/>
            </a:xfrm>
            <a:prstGeom prst="rect">
              <a:avLst/>
            </a:prstGeom>
            <a:noFill/>
          </p:spPr>
          <p:txBody>
            <a:bodyPr wrap="square" rtlCol="0">
              <a:spAutoFit/>
            </a:bodyPr>
            <a:lstStyle/>
            <a:p>
              <a:r>
                <a:rPr lang="en-US" sz="1200" dirty="0"/>
                <a:t>Municipal wastes bin</a:t>
              </a:r>
            </a:p>
          </p:txBody>
        </p:sp>
        <p:sp>
          <p:nvSpPr>
            <p:cNvPr id="65" name="TextBox 64">
              <a:extLst>
                <a:ext uri="{FF2B5EF4-FFF2-40B4-BE49-F238E27FC236}">
                  <a16:creationId xmlns:a16="http://schemas.microsoft.com/office/drawing/2014/main" id="{DF09DC69-B3CB-7E53-EB31-42FACBB59653}"/>
                </a:ext>
              </a:extLst>
            </p:cNvPr>
            <p:cNvSpPr txBox="1"/>
            <p:nvPr/>
          </p:nvSpPr>
          <p:spPr>
            <a:xfrm>
              <a:off x="4724610" y="4658662"/>
              <a:ext cx="1020038" cy="461665"/>
            </a:xfrm>
            <a:prstGeom prst="rect">
              <a:avLst/>
            </a:prstGeom>
            <a:noFill/>
          </p:spPr>
          <p:txBody>
            <a:bodyPr wrap="square" rtlCol="0">
              <a:spAutoFit/>
            </a:bodyPr>
            <a:lstStyle/>
            <a:p>
              <a:r>
                <a:rPr lang="en-US" sz="1200" dirty="0"/>
                <a:t>Recycling sites</a:t>
              </a:r>
            </a:p>
          </p:txBody>
        </p:sp>
        <p:sp>
          <p:nvSpPr>
            <p:cNvPr id="66" name="TextBox 65">
              <a:extLst>
                <a:ext uri="{FF2B5EF4-FFF2-40B4-BE49-F238E27FC236}">
                  <a16:creationId xmlns:a16="http://schemas.microsoft.com/office/drawing/2014/main" id="{7814F0F8-CD25-C4E9-A327-2683513A21CF}"/>
                </a:ext>
              </a:extLst>
            </p:cNvPr>
            <p:cNvSpPr txBox="1"/>
            <p:nvPr/>
          </p:nvSpPr>
          <p:spPr>
            <a:xfrm>
              <a:off x="7752184" y="2865719"/>
              <a:ext cx="1020038" cy="276999"/>
            </a:xfrm>
            <a:prstGeom prst="rect">
              <a:avLst/>
            </a:prstGeom>
            <a:noFill/>
          </p:spPr>
          <p:txBody>
            <a:bodyPr wrap="square" rtlCol="0">
              <a:spAutoFit/>
            </a:bodyPr>
            <a:lstStyle/>
            <a:p>
              <a:r>
                <a:rPr lang="en-US" sz="1200" dirty="0"/>
                <a:t>New cycle</a:t>
              </a:r>
            </a:p>
          </p:txBody>
        </p:sp>
        <p:sp>
          <p:nvSpPr>
            <p:cNvPr id="67" name="TextBox 66">
              <a:extLst>
                <a:ext uri="{FF2B5EF4-FFF2-40B4-BE49-F238E27FC236}">
                  <a16:creationId xmlns:a16="http://schemas.microsoft.com/office/drawing/2014/main" id="{3D492EC3-2590-3E1F-3653-EC4F299EEDE8}"/>
                </a:ext>
              </a:extLst>
            </p:cNvPr>
            <p:cNvSpPr txBox="1"/>
            <p:nvPr/>
          </p:nvSpPr>
          <p:spPr>
            <a:xfrm>
              <a:off x="8443500" y="3769295"/>
              <a:ext cx="1123519" cy="276999"/>
            </a:xfrm>
            <a:prstGeom prst="rect">
              <a:avLst/>
            </a:prstGeom>
            <a:noFill/>
          </p:spPr>
          <p:txBody>
            <a:bodyPr wrap="square" rtlCol="0">
              <a:spAutoFit/>
            </a:bodyPr>
            <a:lstStyle/>
            <a:p>
              <a:r>
                <a:rPr lang="en-US" sz="1200" dirty="0"/>
                <a:t>New cycle</a:t>
              </a:r>
            </a:p>
          </p:txBody>
        </p:sp>
        <p:sp>
          <p:nvSpPr>
            <p:cNvPr id="68" name="TextBox 67">
              <a:extLst>
                <a:ext uri="{FF2B5EF4-FFF2-40B4-BE49-F238E27FC236}">
                  <a16:creationId xmlns:a16="http://schemas.microsoft.com/office/drawing/2014/main" id="{C5E4FEBD-4A5B-F544-50C8-BC3E78470E49}"/>
                </a:ext>
              </a:extLst>
            </p:cNvPr>
            <p:cNvSpPr txBox="1"/>
            <p:nvPr/>
          </p:nvSpPr>
          <p:spPr>
            <a:xfrm>
              <a:off x="4368281" y="4023904"/>
              <a:ext cx="697815" cy="461665"/>
            </a:xfrm>
            <a:prstGeom prst="rect">
              <a:avLst/>
            </a:prstGeom>
            <a:noFill/>
          </p:spPr>
          <p:txBody>
            <a:bodyPr wrap="square" rtlCol="0">
              <a:spAutoFit/>
            </a:bodyPr>
            <a:lstStyle/>
            <a:p>
              <a:r>
                <a:rPr lang="en-US" sz="1200" dirty="0"/>
                <a:t>New cycle</a:t>
              </a:r>
            </a:p>
          </p:txBody>
        </p:sp>
        <p:sp>
          <p:nvSpPr>
            <p:cNvPr id="69" name="TextBox 68">
              <a:extLst>
                <a:ext uri="{FF2B5EF4-FFF2-40B4-BE49-F238E27FC236}">
                  <a16:creationId xmlns:a16="http://schemas.microsoft.com/office/drawing/2014/main" id="{59CA66E0-8037-F5B2-4EED-65945AEE127B}"/>
                </a:ext>
              </a:extLst>
            </p:cNvPr>
            <p:cNvSpPr txBox="1"/>
            <p:nvPr/>
          </p:nvSpPr>
          <p:spPr>
            <a:xfrm>
              <a:off x="5121163" y="5702415"/>
              <a:ext cx="2566195"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Activity diagram of resident at a cycle.</a:t>
              </a:r>
            </a:p>
          </p:txBody>
        </p:sp>
      </p:grpSp>
      <p:pic>
        <p:nvPicPr>
          <p:cNvPr id="4" name="Picture 14" descr="Profile for Agency for Science, Technology and Research (A*STAR)">
            <a:extLst>
              <a:ext uri="{FF2B5EF4-FFF2-40B4-BE49-F238E27FC236}">
                <a16:creationId xmlns:a16="http://schemas.microsoft.com/office/drawing/2014/main" id="{5FE17A5B-6ADD-EA48-E340-4D2D50528A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6146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B313-A173-75FD-8888-23E84AC57619}"/>
              </a:ext>
            </a:extLst>
          </p:cNvPr>
          <p:cNvSpPr>
            <a:spLocks noGrp="1"/>
          </p:cNvSpPr>
          <p:nvPr>
            <p:ph type="title"/>
          </p:nvPr>
        </p:nvSpPr>
        <p:spPr/>
        <p:txBody>
          <a:bodyPr/>
          <a:lstStyle/>
          <a:p>
            <a:r>
              <a:rPr lang="en-US" sz="3200" dirty="0"/>
              <a:t>Recycling Indicators</a:t>
            </a:r>
            <a:endParaRPr lang="en-US" dirty="0"/>
          </a:p>
        </p:txBody>
      </p:sp>
      <p:sp>
        <p:nvSpPr>
          <p:cNvPr id="3" name="Content Placeholder 2">
            <a:extLst>
              <a:ext uri="{FF2B5EF4-FFF2-40B4-BE49-F238E27FC236}">
                <a16:creationId xmlns:a16="http://schemas.microsoft.com/office/drawing/2014/main" id="{02669523-8774-F43A-C81F-7A52A21B7FBB}"/>
              </a:ext>
            </a:extLst>
          </p:cNvPr>
          <p:cNvSpPr txBox="1">
            <a:spLocks/>
          </p:cNvSpPr>
          <p:nvPr/>
        </p:nvSpPr>
        <p:spPr>
          <a:xfrm>
            <a:off x="491533" y="1293041"/>
            <a:ext cx="10009111" cy="576064"/>
          </a:xfrm>
          <a:prstGeom prst="rect">
            <a:avLst/>
          </a:prstGeom>
        </p:spPr>
        <p:txBody>
          <a:bodyPr>
            <a:normAutofit/>
          </a:bodyPr>
          <a:lstStyle>
            <a:lvl1pPr marL="342900" indent="-342900" algn="l" rtl="0" eaLnBrk="0" fontAlgn="base" hangingPunct="0">
              <a:spcBef>
                <a:spcPct val="20000"/>
              </a:spcBef>
              <a:spcAft>
                <a:spcPct val="0"/>
              </a:spcAft>
              <a:buChar char="•"/>
              <a:defRPr sz="26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lgn="l" rtl="0" eaLnBrk="0" fontAlgn="base" hangingPunct="0">
              <a:spcBef>
                <a:spcPct val="20000"/>
              </a:spcBef>
              <a:spcAft>
                <a:spcPct val="0"/>
              </a:spcAft>
              <a:buChar char="–"/>
              <a:defRPr sz="2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buFont typeface="Arial" panose="020B0604020202020204" pitchFamily="34" charset="0"/>
              <a:buChar char="•"/>
            </a:pPr>
            <a:r>
              <a:rPr lang="en-US" b="1" kern="0" dirty="0"/>
              <a:t>Average retention time </a:t>
            </a:r>
            <a:r>
              <a:rPr lang="en-US" kern="0" dirty="0"/>
              <a:t>of e-waste:</a:t>
            </a:r>
          </a:p>
        </p:txBody>
      </p:sp>
      <p:sp>
        <p:nvSpPr>
          <p:cNvPr id="4" name="Content Placeholder 2">
            <a:extLst>
              <a:ext uri="{FF2B5EF4-FFF2-40B4-BE49-F238E27FC236}">
                <a16:creationId xmlns:a16="http://schemas.microsoft.com/office/drawing/2014/main" id="{93B43EE7-161C-71E0-8EB6-F89095A979F5}"/>
              </a:ext>
            </a:extLst>
          </p:cNvPr>
          <p:cNvSpPr txBox="1">
            <a:spLocks/>
          </p:cNvSpPr>
          <p:nvPr/>
        </p:nvSpPr>
        <p:spPr>
          <a:xfrm>
            <a:off x="491532" y="3141245"/>
            <a:ext cx="3384376" cy="57606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kern="1200">
                <a:solidFill>
                  <a:schemeClr val="tx1"/>
                </a:solidFill>
                <a:latin typeface="Open Sans"/>
                <a:ea typeface="+mn-ea"/>
                <a:cs typeface="Open Sans"/>
              </a:defRPr>
            </a:lvl1pPr>
            <a:lvl2pPr marL="457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itchFamily="34" charset="0"/>
              <a:buChar char="•"/>
            </a:pPr>
            <a:r>
              <a:rPr lang="en-US" sz="2600" b="1" dirty="0">
                <a:latin typeface="Calibri" panose="020F0502020204030204" pitchFamily="34" charset="0"/>
                <a:ea typeface="Calibri" panose="020F0502020204030204" pitchFamily="34" charset="0"/>
                <a:cs typeface="Calibri" panose="020F0502020204030204" pitchFamily="34" charset="0"/>
              </a:rPr>
              <a:t>Recycling rate</a:t>
            </a:r>
            <a:r>
              <a:rPr lang="en-US" sz="2600" dirty="0">
                <a:latin typeface="Calibri" panose="020F0502020204030204" pitchFamily="34" charset="0"/>
                <a:ea typeface="Calibri" panose="020F0502020204030204" pitchFamily="34" charset="0"/>
                <a:cs typeface="Calibri" panose="020F0502020204030204" pitchFamily="34" charset="0"/>
              </a:rPr>
              <a:t>:</a:t>
            </a:r>
          </a:p>
        </p:txBody>
      </p:sp>
      <p:grpSp>
        <p:nvGrpSpPr>
          <p:cNvPr id="7" name="Group 6">
            <a:extLst>
              <a:ext uri="{FF2B5EF4-FFF2-40B4-BE49-F238E27FC236}">
                <a16:creationId xmlns:a16="http://schemas.microsoft.com/office/drawing/2014/main" id="{660F8842-DB5E-F0AA-1D04-0D59260C3BE9}"/>
              </a:ext>
            </a:extLst>
          </p:cNvPr>
          <p:cNvGrpSpPr/>
          <p:nvPr/>
        </p:nvGrpSpPr>
        <p:grpSpPr>
          <a:xfrm>
            <a:off x="2277221" y="1948061"/>
            <a:ext cx="8080010" cy="963664"/>
            <a:chOff x="2277221" y="1948061"/>
            <a:chExt cx="8080010" cy="96366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51EA36-AFF2-0034-4E5D-7B2C9186DEE0}"/>
                    </a:ext>
                  </a:extLst>
                </p:cNvPr>
                <p:cNvSpPr txBox="1"/>
                <p:nvPr/>
              </p:nvSpPr>
              <p:spPr>
                <a:xfrm>
                  <a:off x="2277221" y="1948061"/>
                  <a:ext cx="3000501" cy="908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𝑎𝑣𝑔</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𝑆</m:t>
                                </m:r>
                                <m:r>
                                  <a:rPr lang="en-US" sz="2400" b="0" i="1" smtClean="0">
                                    <a:latin typeface="Cambria Math" panose="02040503050406030204" pitchFamily="18" charset="0"/>
                                  </a:rPr>
                                  <m:t>∈</m:t>
                                </m:r>
                                <m:r>
                                  <m:rPr>
                                    <m:nor/>
                                  </m:rPr>
                                  <a:rPr lang="en-US" sz="2400" dirty="0"/>
                                  <m:t>𝒮</m:t>
                                </m:r>
                              </m:sub>
                              <m:sup/>
                              <m:e>
                                <m:nary>
                                  <m:naryPr>
                                    <m:chr m:val="∑"/>
                                    <m:supHide m:val="on"/>
                                    <m:ctrlPr>
                                      <a:rPr lang="en-US" sz="2400" b="0" i="1" dirty="0" smtClean="0">
                                        <a:latin typeface="Cambria Math" panose="02040503050406030204" pitchFamily="18" charset="0"/>
                                      </a:rPr>
                                    </m:ctrlPr>
                                  </m:naryPr>
                                  <m:sub>
                                    <m:r>
                                      <a:rPr lang="en-US" sz="2400" b="0" i="1" dirty="0" smtClean="0">
                                        <a:latin typeface="Cambria Math" panose="02040503050406030204" pitchFamily="18" charset="0"/>
                                      </a:rPr>
                                      <m:t>𝐷</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m:rPr>
                                            <m:nor/>
                                          </m:rPr>
                                          <a:rPr lang="en-US" sz="2400" dirty="0"/>
                                          <m:t>𝒟</m:t>
                                        </m:r>
                                      </m:e>
                                      <m:sub>
                                        <m:r>
                                          <a:rPr lang="en-US" sz="2400" b="0" i="1" dirty="0" smtClean="0">
                                            <a:latin typeface="Cambria Math" panose="02040503050406030204" pitchFamily="18" charset="0"/>
                                          </a:rPr>
                                          <m:t>𝑆</m:t>
                                        </m:r>
                                      </m:sub>
                                    </m:sSub>
                                  </m:sub>
                                  <m:sup/>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𝑡</m:t>
                                        </m:r>
                                      </m:e>
                                      <m:sub>
                                        <m:r>
                                          <a:rPr lang="en-US" sz="2400" b="0" i="1" dirty="0" smtClean="0">
                                            <a:latin typeface="Cambria Math" panose="02040503050406030204" pitchFamily="18" charset="0"/>
                                          </a:rPr>
                                          <m:t>𝐷</m:t>
                                        </m:r>
                                      </m:sub>
                                    </m:sSub>
                                  </m:e>
                                </m:nary>
                              </m:e>
                            </m:nary>
                          </m:num>
                          <m:den>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𝑆</m:t>
                                </m:r>
                                <m:r>
                                  <a:rPr lang="en-US" sz="2400" i="1">
                                    <a:latin typeface="Cambria Math" panose="02040503050406030204" pitchFamily="18" charset="0"/>
                                  </a:rPr>
                                  <m:t>∈</m:t>
                                </m:r>
                                <m:r>
                                  <m:rPr>
                                    <m:nor/>
                                  </m:rPr>
                                  <a:rPr lang="en-US" sz="2400" dirty="0"/>
                                  <m:t>𝒮</m:t>
                                </m:r>
                              </m:sub>
                              <m:sup/>
                              <m:e>
                                <m:d>
                                  <m:dPr>
                                    <m:begChr m:val="|"/>
                                    <m:endChr m:val="|"/>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m:rPr>
                                            <m:nor/>
                                          </m:rPr>
                                          <a:rPr lang="en-US" sz="2400" dirty="0"/>
                                          <m:t>𝒟</m:t>
                                        </m:r>
                                      </m:e>
                                      <m:sub>
                                        <m:r>
                                          <a:rPr lang="en-US" sz="2400" i="1" dirty="0">
                                            <a:latin typeface="Cambria Math" panose="02040503050406030204" pitchFamily="18" charset="0"/>
                                          </a:rPr>
                                          <m:t>𝑆</m:t>
                                        </m:r>
                                      </m:sub>
                                    </m:sSub>
                                  </m:e>
                                </m:d>
                              </m:e>
                            </m:nary>
                          </m:den>
                        </m:f>
                      </m:oMath>
                    </m:oMathPara>
                  </a14:m>
                  <a:endParaRPr lang="en-US" sz="2400" dirty="0"/>
                </a:p>
              </p:txBody>
            </p:sp>
          </mc:Choice>
          <mc:Fallback xmlns="">
            <p:sp>
              <p:nvSpPr>
                <p:cNvPr id="5" name="TextBox 4">
                  <a:extLst>
                    <a:ext uri="{FF2B5EF4-FFF2-40B4-BE49-F238E27FC236}">
                      <a16:creationId xmlns:a16="http://schemas.microsoft.com/office/drawing/2014/main" id="{8A51EA36-AFF2-0034-4E5D-7B2C9186DEE0}"/>
                    </a:ext>
                  </a:extLst>
                </p:cNvPr>
                <p:cNvSpPr txBox="1">
                  <a:spLocks noRot="1" noChangeAspect="1" noMove="1" noResize="1" noEditPoints="1" noAdjustHandles="1" noChangeArrowheads="1" noChangeShapeType="1" noTextEdit="1"/>
                </p:cNvSpPr>
                <p:nvPr/>
              </p:nvSpPr>
              <p:spPr>
                <a:xfrm>
                  <a:off x="2277221" y="1948061"/>
                  <a:ext cx="3000501" cy="90800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EE5B1B-980B-7DD5-2B04-1C964E720374}"/>
                    </a:ext>
                  </a:extLst>
                </p:cNvPr>
                <p:cNvSpPr txBox="1"/>
                <p:nvPr/>
              </p:nvSpPr>
              <p:spPr>
                <a:xfrm>
                  <a:off x="5667244" y="1957618"/>
                  <a:ext cx="4689987" cy="954107"/>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a:rPr lang="en-US" sz="1400" b="0" i="1" dirty="0" smtClean="0">
                              <a:solidFill>
                                <a:schemeClr val="bg2">
                                  <a:lumMod val="50000"/>
                                </a:schemeClr>
                              </a:solidFill>
                              <a:latin typeface="Cambria Math" panose="02040503050406030204" pitchFamily="18" charset="0"/>
                            </a:rPr>
                            <m:t>𝑡</m:t>
                          </m:r>
                        </m:e>
                        <m:sub>
                          <m:r>
                            <a:rPr lang="en-US" sz="1400" b="0" i="1" dirty="0" smtClean="0">
                              <a:solidFill>
                                <a:schemeClr val="bg2">
                                  <a:lumMod val="50000"/>
                                </a:schemeClr>
                              </a:solidFill>
                              <a:latin typeface="Cambria Math" panose="02040503050406030204" pitchFamily="18" charset="0"/>
                            </a:rPr>
                            <m:t>𝐷</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time at home of device </a:t>
                  </a: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𝐷</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m:rPr>
                              <m:nor/>
                            </m:rPr>
                            <a:rPr lang="en-US" sz="1400" dirty="0">
                              <a:solidFill>
                                <a:schemeClr val="bg2">
                                  <a:lumMod val="50000"/>
                                </a:schemeClr>
                              </a:solidFill>
                            </a:rPr>
                            <m:t>𝒟</m:t>
                          </m:r>
                        </m:e>
                        <m:sub>
                          <m:r>
                            <a:rPr lang="en-US" sz="1400" b="0" i="1" dirty="0" smtClean="0">
                              <a:solidFill>
                                <a:schemeClr val="bg2">
                                  <a:lumMod val="50000"/>
                                </a:schemeClr>
                              </a:solidFill>
                              <a:latin typeface="Cambria Math" panose="02040503050406030204" pitchFamily="18" charset="0"/>
                            </a:rPr>
                            <m:t>𝑆</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all devices at recycling site </a:t>
                  </a:r>
                  <a14:m>
                    <m:oMath xmlns:m="http://schemas.openxmlformats.org/officeDocument/2006/math">
                      <m:r>
                        <m:rPr>
                          <m:nor/>
                        </m:rPr>
                        <a:rPr lang="en-US" sz="1400" dirty="0">
                          <a:solidFill>
                            <a:schemeClr val="bg2">
                              <a:lumMod val="50000"/>
                            </a:schemeClr>
                          </a:solidFill>
                        </a:rPr>
                        <m:t>𝒮</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r>
                        <m:rPr>
                          <m:nor/>
                        </m:rPr>
                        <a:rPr lang="en-US" sz="1400" dirty="0" smtClean="0">
                          <a:solidFill>
                            <a:schemeClr val="bg2">
                              <a:lumMod val="50000"/>
                            </a:schemeClr>
                          </a:solidFill>
                        </a:rPr>
                        <m:t>𝒮</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all recycling sites in the system.</a:t>
                  </a:r>
                </a:p>
              </p:txBody>
            </p:sp>
          </mc:Choice>
          <mc:Fallback xmlns="">
            <p:sp>
              <p:nvSpPr>
                <p:cNvPr id="11" name="TextBox 10">
                  <a:extLst>
                    <a:ext uri="{FF2B5EF4-FFF2-40B4-BE49-F238E27FC236}">
                      <a16:creationId xmlns:a16="http://schemas.microsoft.com/office/drawing/2014/main" id="{67EE5B1B-980B-7DD5-2B04-1C964E720374}"/>
                    </a:ext>
                  </a:extLst>
                </p:cNvPr>
                <p:cNvSpPr txBox="1">
                  <a:spLocks noRot="1" noChangeAspect="1" noMove="1" noResize="1" noEditPoints="1" noAdjustHandles="1" noChangeArrowheads="1" noChangeShapeType="1" noTextEdit="1"/>
                </p:cNvSpPr>
                <p:nvPr/>
              </p:nvSpPr>
              <p:spPr>
                <a:xfrm>
                  <a:off x="5667244" y="1957618"/>
                  <a:ext cx="4689987" cy="954107"/>
                </a:xfrm>
                <a:prstGeom prst="rect">
                  <a:avLst/>
                </a:prstGeom>
                <a:blipFill>
                  <a:blip r:embed="rId3"/>
                  <a:stretch>
                    <a:fillRect l="-390" t="-1274" b="-5732"/>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90205CC9-8E88-6E0F-5987-88BABCFEF845}"/>
              </a:ext>
            </a:extLst>
          </p:cNvPr>
          <p:cNvGrpSpPr/>
          <p:nvPr/>
        </p:nvGrpSpPr>
        <p:grpSpPr>
          <a:xfrm>
            <a:off x="2277221" y="3891887"/>
            <a:ext cx="8080010" cy="2164188"/>
            <a:chOff x="2277221" y="3891887"/>
            <a:chExt cx="8080010" cy="216418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CB05EB-3D68-3A4A-5AA6-484126860390}"/>
                    </a:ext>
                  </a:extLst>
                </p:cNvPr>
                <p:cNvSpPr txBox="1"/>
                <p:nvPr/>
              </p:nvSpPr>
              <p:spPr>
                <a:xfrm>
                  <a:off x="2277221" y="3891887"/>
                  <a:ext cx="4801058" cy="80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𝑃𝐶</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𝑟𝑒𝑐𝑦𝑐𝑙𝑒𝑑</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𝑟𝑒𝑐𝑦𝑐𝑙𝑒𝑑</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𝑟𝑒𝑐𝑦𝑐𝑙𝑒𝑑</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𝑚𝑖𝑠𝑝𝑙𝑎𝑐𝑒𝑑</m:t>
                                </m:r>
                              </m:sub>
                            </m:sSub>
                          </m:den>
                        </m:f>
                      </m:oMath>
                    </m:oMathPara>
                  </a14:m>
                  <a:endParaRPr lang="en-US" sz="2400" dirty="0"/>
                </a:p>
              </p:txBody>
            </p:sp>
          </mc:Choice>
          <mc:Fallback xmlns="">
            <p:sp>
              <p:nvSpPr>
                <p:cNvPr id="6" name="TextBox 5">
                  <a:extLst>
                    <a:ext uri="{FF2B5EF4-FFF2-40B4-BE49-F238E27FC236}">
                      <a16:creationId xmlns:a16="http://schemas.microsoft.com/office/drawing/2014/main" id="{4CCB05EB-3D68-3A4A-5AA6-484126860390}"/>
                    </a:ext>
                  </a:extLst>
                </p:cNvPr>
                <p:cNvSpPr txBox="1">
                  <a:spLocks noRot="1" noChangeAspect="1" noMove="1" noResize="1" noEditPoints="1" noAdjustHandles="1" noChangeArrowheads="1" noChangeShapeType="1" noTextEdit="1"/>
                </p:cNvSpPr>
                <p:nvPr/>
              </p:nvSpPr>
              <p:spPr>
                <a:xfrm>
                  <a:off x="2277221" y="3891887"/>
                  <a:ext cx="4801058" cy="8051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4A89F8-18EF-3688-C926-CB7D382E1173}"/>
                    </a:ext>
                  </a:extLst>
                </p:cNvPr>
                <p:cNvSpPr txBox="1"/>
                <p:nvPr/>
              </p:nvSpPr>
              <p:spPr>
                <a:xfrm>
                  <a:off x="5667244" y="4852925"/>
                  <a:ext cx="4689987" cy="1203150"/>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𝑉</m:t>
                          </m:r>
                        </m:e>
                        <m:sub>
                          <m:r>
                            <a:rPr lang="en-US" sz="1400" b="0" i="1" smtClean="0">
                              <a:solidFill>
                                <a:schemeClr val="bg2">
                                  <a:lumMod val="50000"/>
                                </a:schemeClr>
                              </a:solidFill>
                              <a:latin typeface="Cambria Math" panose="02040503050406030204" pitchFamily="18" charset="0"/>
                            </a:rPr>
                            <m:t>𝑟𝑒𝑐𝑦𝑐𝑙𝑒𝑑</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amount of e-waste disposed into recycling sties (properly).</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𝑉</m:t>
                          </m:r>
                        </m:e>
                        <m:sub>
                          <m:r>
                            <a:rPr lang="en-US" sz="1400" b="0" i="1" smtClean="0">
                              <a:solidFill>
                                <a:schemeClr val="bg2">
                                  <a:lumMod val="50000"/>
                                </a:schemeClr>
                              </a:solidFill>
                              <a:latin typeface="Cambria Math" panose="02040503050406030204" pitchFamily="18" charset="0"/>
                            </a:rPr>
                            <m:t>𝑚𝑖𝑠𝑝𝑙𝑎𝑐𝑒𝑑</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amount of e-waste disposed into municipal bins (improperly).</a:t>
                  </a:r>
                </a:p>
              </p:txBody>
            </p:sp>
          </mc:Choice>
          <mc:Fallback xmlns="">
            <p:sp>
              <p:nvSpPr>
                <p:cNvPr id="14" name="TextBox 13">
                  <a:extLst>
                    <a:ext uri="{FF2B5EF4-FFF2-40B4-BE49-F238E27FC236}">
                      <a16:creationId xmlns:a16="http://schemas.microsoft.com/office/drawing/2014/main" id="{534A89F8-18EF-3688-C926-CB7D382E1173}"/>
                    </a:ext>
                  </a:extLst>
                </p:cNvPr>
                <p:cNvSpPr txBox="1">
                  <a:spLocks noRot="1" noChangeAspect="1" noMove="1" noResize="1" noEditPoints="1" noAdjustHandles="1" noChangeArrowheads="1" noChangeShapeType="1" noTextEdit="1"/>
                </p:cNvSpPr>
                <p:nvPr/>
              </p:nvSpPr>
              <p:spPr>
                <a:xfrm>
                  <a:off x="5667244" y="4852925"/>
                  <a:ext cx="4689987" cy="1203150"/>
                </a:xfrm>
                <a:prstGeom prst="rect">
                  <a:avLst/>
                </a:prstGeom>
                <a:blipFill>
                  <a:blip r:embed="rId5"/>
                  <a:stretch>
                    <a:fillRect l="-390" t="-1015" b="-5076"/>
                  </a:stretch>
                </a:blipFill>
              </p:spPr>
              <p:txBody>
                <a:bodyPr/>
                <a:lstStyle/>
                <a:p>
                  <a:r>
                    <a:rPr lang="en-US">
                      <a:noFill/>
                    </a:rPr>
                    <a:t> </a:t>
                  </a:r>
                </a:p>
              </p:txBody>
            </p:sp>
          </mc:Fallback>
        </mc:AlternateContent>
      </p:grpSp>
      <p:pic>
        <p:nvPicPr>
          <p:cNvPr id="9" name="Picture 14" descr="Profile for Agency for Science, Technology and Research (A*STAR)">
            <a:extLst>
              <a:ext uri="{FF2B5EF4-FFF2-40B4-BE49-F238E27FC236}">
                <a16:creationId xmlns:a16="http://schemas.microsoft.com/office/drawing/2014/main" id="{132C9A55-B922-C3E9-0A52-C9DF76F8A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533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9BBBD-1C97-FA80-D3C6-5304D272D4C1}"/>
              </a:ext>
            </a:extLst>
          </p:cNvPr>
          <p:cNvSpPr>
            <a:spLocks noGrp="1"/>
          </p:cNvSpPr>
          <p:nvPr>
            <p:ph type="title"/>
          </p:nvPr>
        </p:nvSpPr>
        <p:spPr/>
        <p:txBody>
          <a:bodyPr/>
          <a:lstStyle/>
          <a:p>
            <a:r>
              <a:rPr lang="en-US" sz="3200" dirty="0"/>
              <a:t>Nearest Recycling Sites Assignment Intervention</a:t>
            </a:r>
            <a:endParaRPr lang="en-US" dirty="0"/>
          </a:p>
        </p:txBody>
      </p:sp>
      <p:sp>
        <p:nvSpPr>
          <p:cNvPr id="3" name="Content Placeholder 2">
            <a:extLst>
              <a:ext uri="{FF2B5EF4-FFF2-40B4-BE49-F238E27FC236}">
                <a16:creationId xmlns:a16="http://schemas.microsoft.com/office/drawing/2014/main" id="{D0B65D63-C5FB-8D7F-06E8-6FC66CC97259}"/>
              </a:ext>
            </a:extLst>
          </p:cNvPr>
          <p:cNvSpPr>
            <a:spLocks noGrp="1"/>
          </p:cNvSpPr>
          <p:nvPr>
            <p:ph idx="1"/>
          </p:nvPr>
        </p:nvSpPr>
        <p:spPr>
          <a:xfrm>
            <a:off x="264920" y="1142999"/>
            <a:ext cx="11630825" cy="1895169"/>
          </a:xfrm>
        </p:spPr>
        <p:txBody>
          <a:bodyPr/>
          <a:lstStyle/>
          <a:p>
            <a:pPr marL="342900" indent="-342900">
              <a:buFont typeface="Arial" panose="020B0604020202020204" pitchFamily="34" charset="0"/>
              <a:buChar char="•"/>
            </a:pPr>
            <a:r>
              <a:rPr lang="en-US" dirty="0"/>
              <a:t>Promote e-waste recycling by </a:t>
            </a:r>
            <a:r>
              <a:rPr lang="en-US" b="1" dirty="0"/>
              <a:t>increasing convenience </a:t>
            </a:r>
            <a:r>
              <a:rPr lang="en-US" dirty="0"/>
              <a:t>associated with </a:t>
            </a:r>
            <a:r>
              <a:rPr lang="en-US" b="1" dirty="0"/>
              <a:t>proximity</a:t>
            </a:r>
            <a:r>
              <a:rPr lang="en-US" dirty="0"/>
              <a:t>.</a:t>
            </a:r>
          </a:p>
          <a:p>
            <a:pPr marL="342900" indent="-342900">
              <a:buFont typeface="Arial" panose="020B0604020202020204" pitchFamily="34" charset="0"/>
              <a:buChar char="•"/>
            </a:pPr>
            <a:r>
              <a:rPr lang="en-US" dirty="0"/>
              <a:t>Recycling sites with </a:t>
            </a:r>
            <a:r>
              <a:rPr lang="en-US" b="1" dirty="0"/>
              <a:t>minimal travelling distance </a:t>
            </a:r>
            <a:r>
              <a:rPr lang="en-US" dirty="0"/>
              <a:t>are assigned.</a:t>
            </a:r>
          </a:p>
          <a:p>
            <a:pPr marL="342900" indent="-342900">
              <a:buFont typeface="Arial" panose="020B0604020202020204" pitchFamily="34" charset="0"/>
              <a:buChar char="•"/>
            </a:pPr>
            <a:r>
              <a:rPr lang="en-US" dirty="0"/>
              <a:t>Assessed scenarios: Random Assignment and Nearest Recycling Sites Assignment.</a:t>
            </a:r>
          </a:p>
          <a:p>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B7A425-FB54-5D24-19D6-AF7610AE3642}"/>
                  </a:ext>
                </a:extLst>
              </p:cNvPr>
              <p:cNvSpPr txBox="1"/>
              <p:nvPr/>
            </p:nvSpPr>
            <p:spPr>
              <a:xfrm>
                <a:off x="5874873" y="5351046"/>
                <a:ext cx="5807968" cy="463140"/>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Illustration of Nearest Recycling Sites Assignment intervention. E-wastes at home: batteries and lamps. Assigned sites:</a:t>
                </a:r>
                <a14:m>
                  <m:oMath xmlns:m="http://schemas.openxmlformats.org/officeDocument/2006/math">
                    <m:sSubSup>
                      <m:sSubSupPr>
                        <m:ctrlPr>
                          <a:rPr lang="en-US" sz="1200" i="1" dirty="0">
                            <a:latin typeface="Cambria Math" panose="02040503050406030204" pitchFamily="18" charset="0"/>
                          </a:rPr>
                        </m:ctrlPr>
                      </m:sSubSupPr>
                      <m:e>
                        <m:r>
                          <m:rPr>
                            <m:nor/>
                          </m:rPr>
                          <a:rPr lang="en-US" sz="1200" b="0" i="0" dirty="0" smtClean="0">
                            <a:latin typeface="Calibri" panose="020F0502020204030204" pitchFamily="34" charset="0"/>
                            <a:ea typeface="Calibri" panose="020F0502020204030204" pitchFamily="34" charset="0"/>
                            <a:cs typeface="Calibri" panose="020F0502020204030204" pitchFamily="34" charset="0"/>
                          </a:rPr>
                          <m:t> </m:t>
                        </m:r>
                        <m:r>
                          <m:rPr>
                            <m:nor/>
                          </m:rPr>
                          <a:rPr lang="en-US" sz="1200" dirty="0">
                            <a:latin typeface="Calibri" panose="020F0502020204030204" pitchFamily="34" charset="0"/>
                            <a:ea typeface="Calibri" panose="020F0502020204030204" pitchFamily="34" charset="0"/>
                            <a:cs typeface="Calibri" panose="020F0502020204030204" pitchFamily="34" charset="0"/>
                          </a:rPr>
                          <m:t>𝒮</m:t>
                        </m:r>
                      </m:e>
                      <m:sub>
                        <m:r>
                          <a:rPr lang="en-US" sz="1200" i="1" dirty="0">
                            <a:latin typeface="Cambria Math" panose="02040503050406030204" pitchFamily="18" charset="0"/>
                          </a:rPr>
                          <m:t>𝐻</m:t>
                        </m:r>
                      </m:sub>
                      <m:sup>
                        <m:r>
                          <a:rPr lang="en-US" sz="1200" i="1" dirty="0">
                            <a:latin typeface="Cambria Math" panose="02040503050406030204" pitchFamily="18" charset="0"/>
                          </a:rPr>
                          <m:t>𝑛𝑒𝑎𝑟𝑒𝑠𝑡</m:t>
                        </m:r>
                      </m:sup>
                    </m:sSubSup>
                    <m:r>
                      <a:rPr lang="en-US" sz="1200" b="0" i="1" dirty="0" smtClean="0">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2</m:t>
                            </m:r>
                          </m:sub>
                        </m:sSub>
                      </m:e>
                    </m:d>
                  </m:oMath>
                </a14:m>
                <a:endParaRPr lang="en-US" sz="1200" i="1"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EAB7A425-FB54-5D24-19D6-AF7610AE3642}"/>
                  </a:ext>
                </a:extLst>
              </p:cNvPr>
              <p:cNvSpPr txBox="1">
                <a:spLocks noRot="1" noChangeAspect="1" noMove="1" noResize="1" noEditPoints="1" noAdjustHandles="1" noChangeArrowheads="1" noChangeShapeType="1" noTextEdit="1"/>
              </p:cNvSpPr>
              <p:nvPr/>
            </p:nvSpPr>
            <p:spPr>
              <a:xfrm>
                <a:off x="5874873" y="5351046"/>
                <a:ext cx="5807968" cy="463140"/>
              </a:xfrm>
              <a:prstGeom prst="rect">
                <a:avLst/>
              </a:prstGeom>
              <a:blipFill>
                <a:blip r:embed="rId2"/>
                <a:stretch>
                  <a:fillRect l="-105" t="-1316" r="-10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FEAAF3-0DBB-B520-D258-F4FB4D8111D4}"/>
                  </a:ext>
                </a:extLst>
              </p:cNvPr>
              <p:cNvSpPr txBox="1"/>
              <p:nvPr/>
            </p:nvSpPr>
            <p:spPr>
              <a:xfrm>
                <a:off x="512267" y="3050868"/>
                <a:ext cx="4867935" cy="9813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m:rPr>
                              <m:nor/>
                            </m:rPr>
                            <a:rPr lang="en-US" sz="2400" dirty="0"/>
                            <m:t>𝒮</m:t>
                          </m:r>
                        </m:e>
                        <m:sub>
                          <m:r>
                            <a:rPr lang="en-US" sz="2400" b="0" i="1" dirty="0" smtClean="0">
                              <a:latin typeface="Cambria Math" panose="02040503050406030204" pitchFamily="18" charset="0"/>
                            </a:rPr>
                            <m:t>𝐻</m:t>
                          </m:r>
                        </m:sub>
                        <m:sup>
                          <m:r>
                            <a:rPr lang="en-US" sz="2400" b="0" i="1" dirty="0" smtClean="0">
                              <a:latin typeface="Cambria Math" panose="02040503050406030204" pitchFamily="18" charset="0"/>
                            </a:rPr>
                            <m:t>𝑛𝑒𝑎𝑟𝑒𝑠𝑡</m:t>
                          </m:r>
                        </m:sup>
                      </m:sSubSup>
                      <m:r>
                        <a:rPr lang="en-US" sz="2400" b="0" i="1" dirty="0" smtClean="0">
                          <a:latin typeface="Cambria Math" panose="02040503050406030204" pitchFamily="18" charset="0"/>
                        </a:rPr>
                        <m:t>=</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arg</m:t>
                          </m:r>
                        </m:fName>
                        <m:e>
                          <m:func>
                            <m:funcPr>
                              <m:ctrlPr>
                                <a:rPr lang="en-US" sz="2400" b="0" i="1" dirty="0" smtClean="0">
                                  <a:latin typeface="Cambria Math" panose="02040503050406030204" pitchFamily="18" charset="0"/>
                                </a:rPr>
                              </m:ctrlPr>
                            </m:funcPr>
                            <m:fName>
                              <m:limLow>
                                <m:limLowPr>
                                  <m:ctrlPr>
                                    <a:rPr lang="en-US" sz="2400" b="0" i="1" dirty="0" smtClean="0">
                                      <a:latin typeface="Cambria Math" panose="02040503050406030204" pitchFamily="18" charset="0"/>
                                    </a:rPr>
                                  </m:ctrlPr>
                                </m:limLowPr>
                                <m:e>
                                  <m:r>
                                    <m:rPr>
                                      <m:sty m:val="p"/>
                                    </m:rPr>
                                    <a:rPr lang="en-US" sz="2400" b="0" i="0" dirty="0" smtClean="0">
                                      <a:latin typeface="Cambria Math" panose="02040503050406030204" pitchFamily="18" charset="0"/>
                                    </a:rPr>
                                    <m:t>min</m:t>
                                  </m:r>
                                </m:e>
                                <m:lim>
                                  <m:sSub>
                                    <m:sSubPr>
                                      <m:ctrlPr>
                                        <a:rPr lang="en-US" sz="2400" b="0" i="1" dirty="0" smtClean="0">
                                          <a:latin typeface="Cambria Math" panose="02040503050406030204" pitchFamily="18" charset="0"/>
                                        </a:rPr>
                                      </m:ctrlPr>
                                    </m:sSubPr>
                                    <m:e>
                                      <m:r>
                                        <m:rPr>
                                          <m:nor/>
                                        </m:rPr>
                                        <a:rPr lang="en-US" sz="2400" dirty="0"/>
                                        <m:t>𝒮</m:t>
                                      </m:r>
                                    </m:e>
                                    <m:sub>
                                      <m:r>
                                        <a:rPr lang="en-US" sz="2400" b="0" i="1" dirty="0" smtClean="0">
                                          <a:latin typeface="Cambria Math" panose="02040503050406030204" pitchFamily="18" charset="0"/>
                                        </a:rPr>
                                        <m:t>𝐻</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𝑂</m:t>
                                      </m:r>
                                    </m:e>
                                    <m:sub>
                                      <m:r>
                                        <a:rPr lang="en-US" sz="2400" b="0" i="1" dirty="0" smtClean="0">
                                          <a:latin typeface="Cambria Math" panose="02040503050406030204" pitchFamily="18" charset="0"/>
                                        </a:rPr>
                                        <m:t>𝐻</m:t>
                                      </m:r>
                                    </m:sub>
                                  </m:sSub>
                                </m:lim>
                              </m:limLow>
                            </m:fName>
                            <m:e>
                              <m:nary>
                                <m:naryPr>
                                  <m:chr m:val="∑"/>
                                  <m:supHide m:val="on"/>
                                  <m:ctrlPr>
                                    <a:rPr lang="en-US" sz="2400" b="0" i="1" dirty="0" smtClean="0">
                                      <a:latin typeface="Cambria Math" panose="02040503050406030204" pitchFamily="18" charset="0"/>
                                    </a:rPr>
                                  </m:ctrlPr>
                                </m:naryPr>
                                <m:sub>
                                  <m:r>
                                    <a:rPr lang="en-US" sz="2400" b="0" i="1" dirty="0" smtClean="0">
                                      <a:latin typeface="Cambria Math" panose="02040503050406030204" pitchFamily="18" charset="0"/>
                                    </a:rPr>
                                    <m:t>𝑆</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m:rPr>
                                          <m:nor/>
                                        </m:rPr>
                                        <a:rPr lang="en-US" sz="2400" dirty="0"/>
                                        <m:t>𝒮</m:t>
                                      </m:r>
                                    </m:e>
                                    <m:sub>
                                      <m:r>
                                        <a:rPr lang="en-US" sz="2400" i="1" dirty="0">
                                          <a:latin typeface="Cambria Math" panose="02040503050406030204" pitchFamily="18" charset="0"/>
                                        </a:rPr>
                                        <m:t>𝐻</m:t>
                                      </m:r>
                                    </m:sub>
                                  </m:sSub>
                                </m:sub>
                                <m:sup/>
                                <m:e>
                                  <m:r>
                                    <a:rPr lang="en-US" sz="2400" b="0" i="1" dirty="0" smtClean="0">
                                      <a:latin typeface="Cambria Math" panose="02040503050406030204" pitchFamily="18" charset="0"/>
                                    </a:rPr>
                                    <m:t>𝑑𝑖𝑠𝑡</m:t>
                                  </m:r>
                                  <m:r>
                                    <a:rPr lang="en-US" sz="2400" b="0" i="1" dirty="0" smtClean="0">
                                      <a:latin typeface="Cambria Math" panose="02040503050406030204" pitchFamily="18" charset="0"/>
                                    </a:rPr>
                                    <m:t>(</m:t>
                                  </m:r>
                                  <m:r>
                                    <a:rPr lang="en-US" sz="2400" b="0" i="1" dirty="0" smtClean="0">
                                      <a:latin typeface="Cambria Math" panose="02040503050406030204" pitchFamily="18" charset="0"/>
                                    </a:rPr>
                                    <m:t>𝑆</m:t>
                                  </m:r>
                                  <m:r>
                                    <a:rPr lang="en-US" sz="2400" b="0" i="1" dirty="0" smtClean="0">
                                      <a:latin typeface="Cambria Math" panose="02040503050406030204" pitchFamily="18" charset="0"/>
                                    </a:rPr>
                                    <m:t>,</m:t>
                                  </m:r>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e>
                              </m:nary>
                            </m:e>
                          </m:func>
                        </m:e>
                      </m:func>
                    </m:oMath>
                  </m:oMathPara>
                </a14:m>
                <a:endParaRPr lang="en-US" sz="2400" dirty="0"/>
              </a:p>
            </p:txBody>
          </p:sp>
        </mc:Choice>
        <mc:Fallback xmlns="">
          <p:sp>
            <p:nvSpPr>
              <p:cNvPr id="20" name="TextBox 19">
                <a:extLst>
                  <a:ext uri="{FF2B5EF4-FFF2-40B4-BE49-F238E27FC236}">
                    <a16:creationId xmlns:a16="http://schemas.microsoft.com/office/drawing/2014/main" id="{22FEAAF3-0DBB-B520-D258-F4FB4D8111D4}"/>
                  </a:ext>
                </a:extLst>
              </p:cNvPr>
              <p:cNvSpPr txBox="1">
                <a:spLocks noRot="1" noChangeAspect="1" noMove="1" noResize="1" noEditPoints="1" noAdjustHandles="1" noChangeArrowheads="1" noChangeShapeType="1" noTextEdit="1"/>
              </p:cNvSpPr>
              <p:nvPr/>
            </p:nvSpPr>
            <p:spPr>
              <a:xfrm>
                <a:off x="512267" y="3050868"/>
                <a:ext cx="4867935" cy="98135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B9B8130-A242-C4D1-0F49-2706376BB0FA}"/>
                  </a:ext>
                </a:extLst>
              </p:cNvPr>
              <p:cNvSpPr txBox="1"/>
              <p:nvPr/>
            </p:nvSpPr>
            <p:spPr>
              <a:xfrm>
                <a:off x="996354" y="4155182"/>
                <a:ext cx="4777966" cy="1384995"/>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a:t>
                </a:r>
              </a:p>
              <a:p>
                <a:pPr marL="285750" indent="-285750">
                  <a:buFont typeface="Arial" panose="020B0604020202020204" pitchFamily="34" charset="0"/>
                  <a:buChar char="•"/>
                </a:pPr>
                <a14:m>
                  <m:oMath xmlns:m="http://schemas.openxmlformats.org/officeDocument/2006/math">
                    <m:r>
                      <a:rPr lang="en-US" sz="1400" b="0" i="1" dirty="0" smtClean="0">
                        <a:solidFill>
                          <a:schemeClr val="bg2">
                            <a:lumMod val="50000"/>
                          </a:schemeClr>
                        </a:solidFill>
                        <a:latin typeface="Cambria Math" panose="02040503050406030204" pitchFamily="18" charset="0"/>
                      </a:rPr>
                      <m:t>𝑑𝑖𝑠𝑡</m:t>
                    </m:r>
                    <m:r>
                      <a:rPr lang="en-US" sz="1400" b="0" i="1" dirty="0" smtClean="0">
                        <a:solidFill>
                          <a:schemeClr val="bg2">
                            <a:lumMod val="50000"/>
                          </a:schemeClr>
                        </a:solidFill>
                        <a:latin typeface="Cambria Math" panose="02040503050406030204" pitchFamily="18" charset="0"/>
                      </a:rPr>
                      <m:t>(</m:t>
                    </m:r>
                    <m:r>
                      <a:rPr lang="en-US" sz="1400" b="0" i="1" dirty="0" smtClean="0">
                        <a:solidFill>
                          <a:schemeClr val="bg2">
                            <a:lumMod val="50000"/>
                          </a:schemeClr>
                        </a:solidFill>
                        <a:latin typeface="Cambria Math" panose="02040503050406030204" pitchFamily="18" charset="0"/>
                      </a:rPr>
                      <m:t>𝑆</m:t>
                    </m:r>
                    <m:r>
                      <a:rPr lang="en-US" sz="1400" b="0" i="1" dirty="0" smtClean="0">
                        <a:solidFill>
                          <a:schemeClr val="bg2">
                            <a:lumMod val="50000"/>
                          </a:schemeClr>
                        </a:solidFill>
                        <a:latin typeface="Cambria Math" panose="02040503050406030204" pitchFamily="18" charset="0"/>
                      </a:rPr>
                      <m:t>,</m:t>
                    </m:r>
                    <m:r>
                      <a:rPr lang="en-US" sz="1400" b="0" i="1" dirty="0" smtClean="0">
                        <a:solidFill>
                          <a:schemeClr val="bg2">
                            <a:lumMod val="50000"/>
                          </a:schemeClr>
                        </a:solidFill>
                        <a:latin typeface="Cambria Math" panose="02040503050406030204" pitchFamily="18" charset="0"/>
                      </a:rPr>
                      <m:t>𝐻</m:t>
                    </m:r>
                    <m:r>
                      <a:rPr lang="en-US" sz="1400" b="0" i="1" dirty="0" smtClean="0">
                        <a:solidFill>
                          <a:schemeClr val="bg2">
                            <a:lumMod val="50000"/>
                          </a:schemeClr>
                        </a:solidFill>
                        <a:latin typeface="Cambria Math" panose="02040503050406030204" pitchFamily="18" charset="0"/>
                      </a:rPr>
                      <m:t>)</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Euclidean distant of household </a:t>
                </a: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𝐻</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and recycling sites </a:t>
                </a: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𝑆</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m:rPr>
                            <m:nor/>
                          </m:rPr>
                          <a:rPr lang="en-US" sz="1400" dirty="0">
                            <a:solidFill>
                              <a:schemeClr val="bg2">
                                <a:lumMod val="50000"/>
                              </a:schemeClr>
                            </a:solidFill>
                          </a:rPr>
                          <m:t>𝒮</m:t>
                        </m:r>
                      </m:e>
                      <m:sub>
                        <m:r>
                          <a:rPr lang="en-US" sz="1400" b="0" i="1" dirty="0" smtClean="0">
                            <a:solidFill>
                              <a:schemeClr val="bg2">
                                <a:lumMod val="50000"/>
                              </a:schemeClr>
                            </a:solidFill>
                            <a:latin typeface="Cambria Math" panose="02040503050406030204" pitchFamily="18" charset="0"/>
                          </a:rPr>
                          <m:t>𝐻</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recycling sites needed for one option.</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a:rPr lang="en-US" sz="1400" i="1" dirty="0">
                            <a:solidFill>
                              <a:schemeClr val="bg2">
                                <a:lumMod val="50000"/>
                              </a:schemeClr>
                            </a:solidFill>
                            <a:latin typeface="Cambria Math" panose="02040503050406030204" pitchFamily="18" charset="0"/>
                          </a:rPr>
                          <m:t>𝑂</m:t>
                        </m:r>
                      </m:e>
                      <m:sub>
                        <m:r>
                          <a:rPr lang="en-US" sz="1400" b="0" i="1" dirty="0" smtClean="0">
                            <a:solidFill>
                              <a:schemeClr val="bg2">
                                <a:lumMod val="50000"/>
                              </a:schemeClr>
                            </a:solidFill>
                            <a:latin typeface="Cambria Math" panose="02040503050406030204" pitchFamily="18" charset="0"/>
                          </a:rPr>
                          <m:t>𝐻</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all feasible options (consists of several recycling sites) to dispose e-waste. </a:t>
                </a:r>
              </a:p>
            </p:txBody>
          </p:sp>
        </mc:Choice>
        <mc:Fallback xmlns="">
          <p:sp>
            <p:nvSpPr>
              <p:cNvPr id="21" name="TextBox 20">
                <a:extLst>
                  <a:ext uri="{FF2B5EF4-FFF2-40B4-BE49-F238E27FC236}">
                    <a16:creationId xmlns:a16="http://schemas.microsoft.com/office/drawing/2014/main" id="{3B9B8130-A242-C4D1-0F49-2706376BB0FA}"/>
                  </a:ext>
                </a:extLst>
              </p:cNvPr>
              <p:cNvSpPr txBox="1">
                <a:spLocks noRot="1" noChangeAspect="1" noMove="1" noResize="1" noEditPoints="1" noAdjustHandles="1" noChangeArrowheads="1" noChangeShapeType="1" noTextEdit="1"/>
              </p:cNvSpPr>
              <p:nvPr/>
            </p:nvSpPr>
            <p:spPr>
              <a:xfrm>
                <a:off x="996354" y="4155182"/>
                <a:ext cx="4777966" cy="1384995"/>
              </a:xfrm>
              <a:prstGeom prst="rect">
                <a:avLst/>
              </a:prstGeom>
              <a:blipFill>
                <a:blip r:embed="rId15"/>
                <a:stretch>
                  <a:fillRect l="-383" t="-881" r="-638" b="-3524"/>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A36A7095-D9EA-13A1-5504-5B2CF0B388B0}"/>
              </a:ext>
            </a:extLst>
          </p:cNvPr>
          <p:cNvGrpSpPr/>
          <p:nvPr/>
        </p:nvGrpSpPr>
        <p:grpSpPr>
          <a:xfrm>
            <a:off x="6297284" y="2766635"/>
            <a:ext cx="4170579" cy="2262390"/>
            <a:chOff x="6297284" y="2766635"/>
            <a:chExt cx="4170579" cy="226239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57FAD4-93DB-63EB-9C4F-6338E32D65C2}"/>
                    </a:ext>
                  </a:extLst>
                </p:cNvPr>
                <p:cNvSpPr txBox="1"/>
                <p:nvPr/>
              </p:nvSpPr>
              <p:spPr>
                <a:xfrm>
                  <a:off x="9265308" y="3755134"/>
                  <a:ext cx="1102873" cy="307777"/>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1</m:t>
                          </m:r>
                        </m:sub>
                      </m:sSub>
                    </m:oMath>
                  </a14:m>
                  <a:r>
                    <a:rPr lang="en-US" sz="1400" dirty="0"/>
                    <a:t>: battery</a:t>
                  </a:r>
                </a:p>
              </p:txBody>
            </p:sp>
          </mc:Choice>
          <mc:Fallback xmlns="">
            <p:sp>
              <p:nvSpPr>
                <p:cNvPr id="6" name="TextBox 5">
                  <a:extLst>
                    <a:ext uri="{FF2B5EF4-FFF2-40B4-BE49-F238E27FC236}">
                      <a16:creationId xmlns:a16="http://schemas.microsoft.com/office/drawing/2014/main" id="{4D57FAD4-93DB-63EB-9C4F-6338E32D65C2}"/>
                    </a:ext>
                  </a:extLst>
                </p:cNvPr>
                <p:cNvSpPr txBox="1">
                  <a:spLocks noRot="1" noChangeAspect="1" noMove="1" noResize="1" noEditPoints="1" noAdjustHandles="1" noChangeArrowheads="1" noChangeShapeType="1" noTextEdit="1"/>
                </p:cNvSpPr>
                <p:nvPr/>
              </p:nvSpPr>
              <p:spPr>
                <a:xfrm>
                  <a:off x="9265308" y="3755134"/>
                  <a:ext cx="1102873" cy="307777"/>
                </a:xfrm>
                <a:prstGeom prst="rect">
                  <a:avLst/>
                </a:prstGeom>
                <a:blipFill>
                  <a:blip r:embed="rId16"/>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12C4C0-E04A-C5B0-D71D-4673DD7AF6A9}"/>
                    </a:ext>
                  </a:extLst>
                </p:cNvPr>
                <p:cNvSpPr txBox="1"/>
                <p:nvPr/>
              </p:nvSpPr>
              <p:spPr>
                <a:xfrm>
                  <a:off x="9494343" y="4721248"/>
                  <a:ext cx="973520" cy="307777"/>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2</m:t>
                          </m:r>
                        </m:sub>
                      </m:sSub>
                    </m:oMath>
                  </a14:m>
                  <a:r>
                    <a:rPr lang="en-US" sz="1400" dirty="0"/>
                    <a:t>: lamp</a:t>
                  </a:r>
                </a:p>
              </p:txBody>
            </p:sp>
          </mc:Choice>
          <mc:Fallback xmlns="">
            <p:sp>
              <p:nvSpPr>
                <p:cNvPr id="7" name="TextBox 6">
                  <a:extLst>
                    <a:ext uri="{FF2B5EF4-FFF2-40B4-BE49-F238E27FC236}">
                      <a16:creationId xmlns:a16="http://schemas.microsoft.com/office/drawing/2014/main" id="{1012C4C0-E04A-C5B0-D71D-4673DD7AF6A9}"/>
                    </a:ext>
                  </a:extLst>
                </p:cNvPr>
                <p:cNvSpPr txBox="1">
                  <a:spLocks noRot="1" noChangeAspect="1" noMove="1" noResize="1" noEditPoints="1" noAdjustHandles="1" noChangeArrowheads="1" noChangeShapeType="1" noTextEdit="1"/>
                </p:cNvSpPr>
                <p:nvPr/>
              </p:nvSpPr>
              <p:spPr>
                <a:xfrm>
                  <a:off x="9494343" y="4721248"/>
                  <a:ext cx="973520" cy="307777"/>
                </a:xfrm>
                <a:prstGeom prst="rect">
                  <a:avLst/>
                </a:prstGeom>
                <a:blipFill>
                  <a:blip r:embed="rId17"/>
                  <a:stretch>
                    <a:fillRect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EC3B12-2366-8512-651A-90A317D5FE38}"/>
                    </a:ext>
                  </a:extLst>
                </p:cNvPr>
                <p:cNvSpPr txBox="1"/>
                <p:nvPr/>
              </p:nvSpPr>
              <p:spPr>
                <a:xfrm>
                  <a:off x="6297284" y="3296613"/>
                  <a:ext cx="1059796" cy="523220"/>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3</m:t>
                          </m:r>
                        </m:sub>
                      </m:sSub>
                    </m:oMath>
                  </a14:m>
                  <a:r>
                    <a:rPr lang="en-US" sz="1400" dirty="0"/>
                    <a:t>: battery and lamp</a:t>
                  </a:r>
                </a:p>
              </p:txBody>
            </p:sp>
          </mc:Choice>
          <mc:Fallback xmlns="">
            <p:sp>
              <p:nvSpPr>
                <p:cNvPr id="8" name="TextBox 7">
                  <a:extLst>
                    <a:ext uri="{FF2B5EF4-FFF2-40B4-BE49-F238E27FC236}">
                      <a16:creationId xmlns:a16="http://schemas.microsoft.com/office/drawing/2014/main" id="{DCEC3B12-2366-8512-651A-90A317D5FE38}"/>
                    </a:ext>
                  </a:extLst>
                </p:cNvPr>
                <p:cNvSpPr txBox="1">
                  <a:spLocks noRot="1" noChangeAspect="1" noMove="1" noResize="1" noEditPoints="1" noAdjustHandles="1" noChangeArrowheads="1" noChangeShapeType="1" noTextEdit="1"/>
                </p:cNvSpPr>
                <p:nvPr/>
              </p:nvSpPr>
              <p:spPr>
                <a:xfrm>
                  <a:off x="6297284" y="3296613"/>
                  <a:ext cx="1059796" cy="523220"/>
                </a:xfrm>
                <a:prstGeom prst="rect">
                  <a:avLst/>
                </a:prstGeom>
                <a:blipFill>
                  <a:blip r:embed="rId18"/>
                  <a:stretch>
                    <a:fillRect l="-1724" t="-2326" b="-10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E4D73F-FF22-D039-349C-8C9E3F8FD96E}"/>
                    </a:ext>
                  </a:extLst>
                </p:cNvPr>
                <p:cNvSpPr txBox="1"/>
                <p:nvPr/>
              </p:nvSpPr>
              <p:spPr>
                <a:xfrm>
                  <a:off x="9047973" y="3510127"/>
                  <a:ext cx="2666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oMath>
                    </m:oMathPara>
                  </a14:m>
                  <a:endParaRPr lang="en-US" sz="1600" dirty="0"/>
                </a:p>
              </p:txBody>
            </p:sp>
          </mc:Choice>
          <mc:Fallback xmlns="">
            <p:sp>
              <p:nvSpPr>
                <p:cNvPr id="12" name="TextBox 11">
                  <a:extLst>
                    <a:ext uri="{FF2B5EF4-FFF2-40B4-BE49-F238E27FC236}">
                      <a16:creationId xmlns:a16="http://schemas.microsoft.com/office/drawing/2014/main" id="{2AE4D73F-FF22-D039-349C-8C9E3F8FD96E}"/>
                    </a:ext>
                  </a:extLst>
                </p:cNvPr>
                <p:cNvSpPr txBox="1">
                  <a:spLocks noRot="1" noChangeAspect="1" noMove="1" noResize="1" noEditPoints="1" noAdjustHandles="1" noChangeArrowheads="1" noChangeShapeType="1" noTextEdit="1"/>
                </p:cNvSpPr>
                <p:nvPr/>
              </p:nvSpPr>
              <p:spPr>
                <a:xfrm>
                  <a:off x="9047973" y="3510127"/>
                  <a:ext cx="266675" cy="246221"/>
                </a:xfrm>
                <a:prstGeom prst="rect">
                  <a:avLst/>
                </a:prstGeom>
                <a:blipFill>
                  <a:blip r:embed="rId19"/>
                  <a:stretch>
                    <a:fillRect l="-15909" r="-2273"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5EF75D-2820-6DA2-38E1-6C1EB1C7225E}"/>
                    </a:ext>
                  </a:extLst>
                </p:cNvPr>
                <p:cNvSpPr txBox="1"/>
                <p:nvPr/>
              </p:nvSpPr>
              <p:spPr>
                <a:xfrm>
                  <a:off x="9095187" y="4282065"/>
                  <a:ext cx="2714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oMath>
                    </m:oMathPara>
                  </a14:m>
                  <a:endParaRPr lang="en-US" sz="1600" b="0" dirty="0"/>
                </a:p>
              </p:txBody>
            </p:sp>
          </mc:Choice>
          <mc:Fallback xmlns="">
            <p:sp>
              <p:nvSpPr>
                <p:cNvPr id="13" name="TextBox 12">
                  <a:extLst>
                    <a:ext uri="{FF2B5EF4-FFF2-40B4-BE49-F238E27FC236}">
                      <a16:creationId xmlns:a16="http://schemas.microsoft.com/office/drawing/2014/main" id="{A85EF75D-2820-6DA2-38E1-6C1EB1C7225E}"/>
                    </a:ext>
                  </a:extLst>
                </p:cNvPr>
                <p:cNvSpPr txBox="1">
                  <a:spLocks noRot="1" noChangeAspect="1" noMove="1" noResize="1" noEditPoints="1" noAdjustHandles="1" noChangeArrowheads="1" noChangeShapeType="1" noTextEdit="1"/>
                </p:cNvSpPr>
                <p:nvPr/>
              </p:nvSpPr>
              <p:spPr>
                <a:xfrm>
                  <a:off x="9095187" y="4282065"/>
                  <a:ext cx="271420" cy="246221"/>
                </a:xfrm>
                <a:prstGeom prst="rect">
                  <a:avLst/>
                </a:prstGeom>
                <a:blipFill>
                  <a:blip r:embed="rId20"/>
                  <a:stretch>
                    <a:fillRect l="-15556" r="-2222"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3F8BB99-AA5C-3362-C0DE-79291426C931}"/>
                    </a:ext>
                  </a:extLst>
                </p:cNvPr>
                <p:cNvSpPr txBox="1"/>
                <p:nvPr/>
              </p:nvSpPr>
              <p:spPr>
                <a:xfrm>
                  <a:off x="7696785" y="3230692"/>
                  <a:ext cx="2714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3</m:t>
                            </m:r>
                          </m:sub>
                        </m:sSub>
                      </m:oMath>
                    </m:oMathPara>
                  </a14:m>
                  <a:endParaRPr lang="en-US" sz="1600" dirty="0"/>
                </a:p>
              </p:txBody>
            </p:sp>
          </mc:Choice>
          <mc:Fallback xmlns="">
            <p:sp>
              <p:nvSpPr>
                <p:cNvPr id="14" name="TextBox 13">
                  <a:extLst>
                    <a:ext uri="{FF2B5EF4-FFF2-40B4-BE49-F238E27FC236}">
                      <a16:creationId xmlns:a16="http://schemas.microsoft.com/office/drawing/2014/main" id="{F3F8BB99-AA5C-3362-C0DE-79291426C931}"/>
                    </a:ext>
                  </a:extLst>
                </p:cNvPr>
                <p:cNvSpPr txBox="1">
                  <a:spLocks noRot="1" noChangeAspect="1" noMove="1" noResize="1" noEditPoints="1" noAdjustHandles="1" noChangeArrowheads="1" noChangeShapeType="1" noTextEdit="1"/>
                </p:cNvSpPr>
                <p:nvPr/>
              </p:nvSpPr>
              <p:spPr>
                <a:xfrm>
                  <a:off x="7696785" y="3230692"/>
                  <a:ext cx="271420" cy="246221"/>
                </a:xfrm>
                <a:prstGeom prst="rect">
                  <a:avLst/>
                </a:prstGeom>
                <a:blipFill>
                  <a:blip r:embed="rId21"/>
                  <a:stretch>
                    <a:fillRect l="-15909" r="-4545"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B73FD5C-D82E-9333-6A5B-A0E1858B7E85}"/>
                    </a:ext>
                  </a:extLst>
                </p:cNvPr>
                <p:cNvSpPr txBox="1"/>
                <p:nvPr/>
              </p:nvSpPr>
              <p:spPr>
                <a:xfrm>
                  <a:off x="7216836" y="4450243"/>
                  <a:ext cx="156803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&lt;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3</m:t>
                            </m:r>
                          </m:sub>
                        </m:sSub>
                      </m:oMath>
                    </m:oMathPara>
                  </a14:m>
                  <a:endParaRPr lang="en-US" sz="1600" dirty="0"/>
                </a:p>
              </p:txBody>
            </p:sp>
          </mc:Choice>
          <mc:Fallback xmlns="">
            <p:sp>
              <p:nvSpPr>
                <p:cNvPr id="18" name="TextBox 17">
                  <a:extLst>
                    <a:ext uri="{FF2B5EF4-FFF2-40B4-BE49-F238E27FC236}">
                      <a16:creationId xmlns:a16="http://schemas.microsoft.com/office/drawing/2014/main" id="{BB73FD5C-D82E-9333-6A5B-A0E1858B7E85}"/>
                    </a:ext>
                  </a:extLst>
                </p:cNvPr>
                <p:cNvSpPr txBox="1">
                  <a:spLocks noRot="1" noChangeAspect="1" noMove="1" noResize="1" noEditPoints="1" noAdjustHandles="1" noChangeArrowheads="1" noChangeShapeType="1" noTextEdit="1"/>
                </p:cNvSpPr>
                <p:nvPr/>
              </p:nvSpPr>
              <p:spPr>
                <a:xfrm>
                  <a:off x="7216836" y="4450243"/>
                  <a:ext cx="1568039" cy="338554"/>
                </a:xfrm>
                <a:prstGeom prst="rect">
                  <a:avLst/>
                </a:prstGeom>
                <a:blipFill>
                  <a:blip r:embed="rId22"/>
                  <a:stretch>
                    <a:fillRect/>
                  </a:stretch>
                </a:blipFill>
              </p:spPr>
              <p:txBody>
                <a:bodyPr/>
                <a:lstStyle/>
                <a:p>
                  <a:r>
                    <a:rPr lang="en-US">
                      <a:noFill/>
                    </a:rPr>
                    <a:t> </a:t>
                  </a:r>
                </a:p>
              </p:txBody>
            </p:sp>
          </mc:Fallback>
        </mc:AlternateContent>
        <p:pic>
          <p:nvPicPr>
            <p:cNvPr id="22" name="Picture 21" descr="A trash can with objects in it&#10;&#10;AI-generated content may be incorrect.">
              <a:extLst>
                <a:ext uri="{FF2B5EF4-FFF2-40B4-BE49-F238E27FC236}">
                  <a16:creationId xmlns:a16="http://schemas.microsoft.com/office/drawing/2014/main" id="{C4641BDD-CA2F-BD82-2E92-874F22570BE9}"/>
                </a:ext>
              </a:extLst>
            </p:cNvPr>
            <p:cNvPicPr>
              <a:picLocks noChangeAspect="1"/>
            </p:cNvPicPr>
            <p:nvPr/>
          </p:nvPicPr>
          <p:blipFill>
            <a:blip r:embed="rId23"/>
            <a:stretch>
              <a:fillRect/>
            </a:stretch>
          </p:blipFill>
          <p:spPr>
            <a:xfrm>
              <a:off x="6542031" y="2766635"/>
              <a:ext cx="577377" cy="575415"/>
            </a:xfrm>
            <a:prstGeom prst="rect">
              <a:avLst/>
            </a:prstGeom>
          </p:spPr>
        </p:pic>
        <p:pic>
          <p:nvPicPr>
            <p:cNvPr id="23" name="Picture 22" descr="A trash can with objects in it&#10;&#10;AI-generated content may be incorrect.">
              <a:extLst>
                <a:ext uri="{FF2B5EF4-FFF2-40B4-BE49-F238E27FC236}">
                  <a16:creationId xmlns:a16="http://schemas.microsoft.com/office/drawing/2014/main" id="{1EF4CFBC-8B7F-4648-5995-C187F3C8CC7A}"/>
                </a:ext>
              </a:extLst>
            </p:cNvPr>
            <p:cNvPicPr>
              <a:picLocks noChangeAspect="1"/>
            </p:cNvPicPr>
            <p:nvPr/>
          </p:nvPicPr>
          <p:blipFill>
            <a:blip r:embed="rId23"/>
            <a:stretch>
              <a:fillRect/>
            </a:stretch>
          </p:blipFill>
          <p:spPr>
            <a:xfrm>
              <a:off x="9494343" y="3263363"/>
              <a:ext cx="577377" cy="575415"/>
            </a:xfrm>
            <a:prstGeom prst="rect">
              <a:avLst/>
            </a:prstGeom>
          </p:spPr>
        </p:pic>
        <p:pic>
          <p:nvPicPr>
            <p:cNvPr id="17" name="Picture 16" descr="A trash can with objects in it&#10;&#10;AI-generated content may be incorrect.">
              <a:extLst>
                <a:ext uri="{FF2B5EF4-FFF2-40B4-BE49-F238E27FC236}">
                  <a16:creationId xmlns:a16="http://schemas.microsoft.com/office/drawing/2014/main" id="{A37CD28F-1AB6-AFE2-946A-674105A8A8E9}"/>
                </a:ext>
              </a:extLst>
            </p:cNvPr>
            <p:cNvPicPr>
              <a:picLocks noChangeAspect="1"/>
            </p:cNvPicPr>
            <p:nvPr/>
          </p:nvPicPr>
          <p:blipFill>
            <a:blip r:embed="rId23"/>
            <a:stretch>
              <a:fillRect/>
            </a:stretch>
          </p:blipFill>
          <p:spPr>
            <a:xfrm>
              <a:off x="9692415" y="4189315"/>
              <a:ext cx="577377" cy="575415"/>
            </a:xfrm>
            <a:prstGeom prst="rect">
              <a:avLst/>
            </a:prstGeom>
          </p:spPr>
        </p:pic>
        <p:pic>
          <p:nvPicPr>
            <p:cNvPr id="28" name="Picture 27">
              <a:extLst>
                <a:ext uri="{FF2B5EF4-FFF2-40B4-BE49-F238E27FC236}">
                  <a16:creationId xmlns:a16="http://schemas.microsoft.com/office/drawing/2014/main" id="{6DCFEF6F-C742-D410-F5F0-08FE16DDFCDD}"/>
                </a:ext>
              </a:extLst>
            </p:cNvPr>
            <p:cNvPicPr>
              <a:picLocks noChangeAspect="1"/>
            </p:cNvPicPr>
            <p:nvPr/>
          </p:nvPicPr>
          <p:blipFill>
            <a:blip r:embed="rId24"/>
            <a:stretch>
              <a:fillRect/>
            </a:stretch>
          </p:blipFill>
          <p:spPr>
            <a:xfrm>
              <a:off x="8384104" y="3667917"/>
              <a:ext cx="576072" cy="576072"/>
            </a:xfrm>
            <a:prstGeom prst="rect">
              <a:avLst/>
            </a:prstGeom>
          </p:spPr>
        </p:pic>
        <p:cxnSp>
          <p:nvCxnSpPr>
            <p:cNvPr id="30" name="Straight Arrow Connector 29">
              <a:extLst>
                <a:ext uri="{FF2B5EF4-FFF2-40B4-BE49-F238E27FC236}">
                  <a16:creationId xmlns:a16="http://schemas.microsoft.com/office/drawing/2014/main" id="{E9D37901-CF40-F939-FF16-6140972E408F}"/>
                </a:ext>
              </a:extLst>
            </p:cNvPr>
            <p:cNvCxnSpPr>
              <a:cxnSpLocks/>
              <a:endCxn id="22" idx="3"/>
            </p:cNvCxnSpPr>
            <p:nvPr/>
          </p:nvCxnSpPr>
          <p:spPr bwMode="auto">
            <a:xfrm flipH="1" flipV="1">
              <a:off x="7119408" y="3054343"/>
              <a:ext cx="1161829" cy="91382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507C93C6-6D83-5793-3DF3-BBCC93FEA72F}"/>
                </a:ext>
              </a:extLst>
            </p:cNvPr>
            <p:cNvCxnSpPr>
              <a:cxnSpLocks/>
            </p:cNvCxnSpPr>
            <p:nvPr/>
          </p:nvCxnSpPr>
          <p:spPr bwMode="auto">
            <a:xfrm flipV="1">
              <a:off x="9063043" y="3720049"/>
              <a:ext cx="431300" cy="242705"/>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6524E5E3-BE46-1042-E141-E08EA89049DC}"/>
                </a:ext>
              </a:extLst>
            </p:cNvPr>
            <p:cNvCxnSpPr>
              <a:cxnSpLocks/>
            </p:cNvCxnSpPr>
            <p:nvPr/>
          </p:nvCxnSpPr>
          <p:spPr bwMode="auto">
            <a:xfrm>
              <a:off x="9040800" y="4104599"/>
              <a:ext cx="565316" cy="294629"/>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grpSp>
      <p:pic>
        <p:nvPicPr>
          <p:cNvPr id="4" name="Picture 14" descr="Profile for Agency for Science, Technology and Research (A*STAR)">
            <a:extLst>
              <a:ext uri="{FF2B5EF4-FFF2-40B4-BE49-F238E27FC236}">
                <a16:creationId xmlns:a16="http://schemas.microsoft.com/office/drawing/2014/main" id="{020A12F2-8B4A-08B2-10AE-55E64480BFD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402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41B0-1A2B-6ED6-7518-B69F442B8C75}"/>
              </a:ext>
            </a:extLst>
          </p:cNvPr>
          <p:cNvSpPr>
            <a:spLocks noGrp="1"/>
          </p:cNvSpPr>
          <p:nvPr>
            <p:ph type="title"/>
          </p:nvPr>
        </p:nvSpPr>
        <p:spPr/>
        <p:txBody>
          <a:bodyPr/>
          <a:lstStyle/>
          <a:p>
            <a:r>
              <a:rPr lang="en-US" sz="3200" dirty="0"/>
              <a:t>Recycling Information Campaign Intervention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EB995E-E825-67DB-2C90-BEDF3A730F02}"/>
                  </a:ext>
                </a:extLst>
              </p:cNvPr>
              <p:cNvSpPr>
                <a:spLocks noGrp="1"/>
              </p:cNvSpPr>
              <p:nvPr>
                <p:ph idx="1"/>
              </p:nvPr>
            </p:nvSpPr>
            <p:spPr>
              <a:xfrm>
                <a:off x="264921" y="1142999"/>
                <a:ext cx="6371854" cy="3586849"/>
              </a:xfrm>
            </p:spPr>
            <p:txBody>
              <a:bodyPr/>
              <a:lstStyle/>
              <a:p>
                <a:pPr marL="342900" indent="-342900">
                  <a:buFont typeface="Arial" panose="020B0604020202020204" pitchFamily="34" charset="0"/>
                  <a:buChar char="•"/>
                </a:pPr>
                <a:r>
                  <a:rPr lang="en-US" b="0" i="0" dirty="0">
                    <a:solidFill>
                      <a:srgbClr val="333333"/>
                    </a:solidFill>
                    <a:effectLst/>
                  </a:rPr>
                  <a:t>Promote e-waste recycling by </a:t>
                </a:r>
                <a:r>
                  <a:rPr lang="en-US" b="1" i="0" dirty="0">
                    <a:solidFill>
                      <a:srgbClr val="333333"/>
                    </a:solidFill>
                    <a:effectLst/>
                  </a:rPr>
                  <a:t>dis</a:t>
                </a:r>
                <a:r>
                  <a:rPr lang="en-US" b="1" dirty="0">
                    <a:solidFill>
                      <a:srgbClr val="333333"/>
                    </a:solidFill>
                  </a:rPr>
                  <a:t>seminating</a:t>
                </a:r>
                <a:r>
                  <a:rPr lang="en-US" b="1" i="0" dirty="0">
                    <a:solidFill>
                      <a:srgbClr val="333333"/>
                    </a:solidFill>
                    <a:effectLst/>
                  </a:rPr>
                  <a:t> recycling knowledge</a:t>
                </a:r>
                <a:r>
                  <a:rPr lang="en-US" b="0" i="0" dirty="0">
                    <a:solidFill>
                      <a:srgbClr val="333333"/>
                    </a:solidFill>
                    <a:effectLst/>
                  </a:rPr>
                  <a:t>.</a:t>
                </a:r>
              </a:p>
              <a:p>
                <a:pPr marL="342900" indent="-342900">
                  <a:buFont typeface="Arial" panose="020B0604020202020204" pitchFamily="34" charset="0"/>
                  <a:buChar char="•"/>
                </a:pPr>
                <a:r>
                  <a:rPr lang="en-US" b="0" i="0" dirty="0">
                    <a:solidFill>
                      <a:srgbClr val="333333"/>
                    </a:solidFill>
                    <a:effectLst/>
                  </a:rPr>
                  <a:t>Frequently organized events to increase resident’s knowledge on proper recycling.</a:t>
                </a:r>
              </a:p>
              <a:p>
                <a:pPr>
                  <a:buFont typeface="Arial" panose="020B0604020202020204" pitchFamily="34" charset="0"/>
                  <a:buChar char="•"/>
                </a:pPr>
                <a:r>
                  <a:rPr lang="en-US" b="1" dirty="0">
                    <a:solidFill>
                      <a:srgbClr val="333333"/>
                    </a:solidFill>
                  </a:rPr>
                  <a:t>Increase information accessibility </a:t>
                </a:r>
                <a14:m>
                  <m:oMath xmlns:m="http://schemas.openxmlformats.org/officeDocument/2006/math">
                    <m:r>
                      <a:rPr lang="en-US" i="1">
                        <a:solidFill>
                          <a:srgbClr val="333333"/>
                        </a:solidFill>
                        <a:latin typeface="Cambria Math" panose="02040503050406030204" pitchFamily="18" charset="0"/>
                      </a:rPr>
                      <m:t>𝐼</m:t>
                    </m:r>
                  </m:oMath>
                </a14:m>
                <a:r>
                  <a:rPr lang="en-US" dirty="0">
                    <a:solidFill>
                      <a:srgbClr val="333333"/>
                    </a:solidFill>
                  </a:rPr>
                  <a:t> of Recycling Sites</a:t>
                </a:r>
                <a:r>
                  <a:rPr lang="en-US" b="0" i="0" dirty="0">
                    <a:solidFill>
                      <a:srgbClr val="333333"/>
                    </a:solidFill>
                    <a:effectLst/>
                  </a:rPr>
                  <a:t>. </a:t>
                </a:r>
              </a:p>
              <a:p>
                <a:pPr marL="342900" indent="-342900">
                  <a:buFont typeface="Arial" panose="020B0604020202020204" pitchFamily="34" charset="0"/>
                  <a:buChar char="•"/>
                </a:pPr>
                <a:r>
                  <a:rPr lang="en-US" dirty="0">
                    <a:solidFill>
                      <a:srgbClr val="333333"/>
                    </a:solidFill>
                  </a:rPr>
                  <a:t>Assessed scenarios: </a:t>
                </a:r>
                <a:r>
                  <a:rPr lang="en-US" dirty="0"/>
                  <a:t>annually, bi-annually, quarterly, and no events organization.</a:t>
                </a:r>
                <a:endParaRPr lang="en-US" b="0" i="0" dirty="0">
                  <a:solidFill>
                    <a:srgbClr val="333333"/>
                  </a:solidFill>
                  <a:effectLst/>
                </a:endParaRPr>
              </a:p>
              <a:p>
                <a:endParaRPr lang="en-US" dirty="0"/>
              </a:p>
            </p:txBody>
          </p:sp>
        </mc:Choice>
        <mc:Fallback xmlns="">
          <p:sp>
            <p:nvSpPr>
              <p:cNvPr id="3" name="Content Placeholder 2">
                <a:extLst>
                  <a:ext uri="{FF2B5EF4-FFF2-40B4-BE49-F238E27FC236}">
                    <a16:creationId xmlns:a16="http://schemas.microsoft.com/office/drawing/2014/main" id="{36EB995E-E825-67DB-2C90-BEDF3A730F02}"/>
                  </a:ext>
                </a:extLst>
              </p:cNvPr>
              <p:cNvSpPr>
                <a:spLocks noGrp="1" noRot="1" noChangeAspect="1" noMove="1" noResize="1" noEditPoints="1" noAdjustHandles="1" noChangeArrowheads="1" noChangeShapeType="1" noTextEdit="1"/>
              </p:cNvSpPr>
              <p:nvPr>
                <p:ph idx="1"/>
              </p:nvPr>
            </p:nvSpPr>
            <p:spPr>
              <a:xfrm>
                <a:off x="264921" y="1142999"/>
                <a:ext cx="6371854" cy="3586849"/>
              </a:xfrm>
              <a:blipFill>
                <a:blip r:embed="rId2"/>
                <a:stretch>
                  <a:fillRect l="-1434" t="-1358" b="-203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D7CE76C4-6C31-4912-BBC2-27349B38FD32}"/>
              </a:ext>
            </a:extLst>
          </p:cNvPr>
          <p:cNvGrpSpPr/>
          <p:nvPr/>
        </p:nvGrpSpPr>
        <p:grpSpPr>
          <a:xfrm>
            <a:off x="7032104" y="1142999"/>
            <a:ext cx="4662897" cy="4048515"/>
            <a:chOff x="7032104" y="1508787"/>
            <a:chExt cx="4662897" cy="4048515"/>
          </a:xfrm>
        </p:grpSpPr>
        <p:pic>
          <p:nvPicPr>
            <p:cNvPr id="5" name="Picture 2" descr="Recycle Right Campaign :: Behance">
              <a:extLst>
                <a:ext uri="{FF2B5EF4-FFF2-40B4-BE49-F238E27FC236}">
                  <a16:creationId xmlns:a16="http://schemas.microsoft.com/office/drawing/2014/main" id="{FEB6A8BB-8682-3EEF-1BBD-8C00FBC5C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508787"/>
              <a:ext cx="4662897" cy="34971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C0CC3C-26FD-5ED7-8030-80D7DF53E983}"/>
                </a:ext>
              </a:extLst>
            </p:cNvPr>
            <p:cNvSpPr txBox="1"/>
            <p:nvPr/>
          </p:nvSpPr>
          <p:spPr>
            <a:xfrm>
              <a:off x="7191502" y="5095637"/>
              <a:ext cx="4374865" cy="461665"/>
            </a:xfrm>
            <a:prstGeom prst="rect">
              <a:avLst/>
            </a:prstGeom>
            <a:noFill/>
          </p:spPr>
          <p:txBody>
            <a:bodyPr wrap="square" rtlCol="0">
              <a:spAutoFit/>
            </a:bodyPr>
            <a:lstStyle/>
            <a:p>
              <a:r>
                <a:rPr lang="en-US" sz="1200" b="0" i="1"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Recycle Right campaign run by NEA in January 2022. Photos from Mural Lingo</a:t>
              </a:r>
              <a:r>
                <a:rPr lang="en-US" sz="1200" i="1" dirty="0">
                  <a:solidFill>
                    <a:srgbClr val="333333"/>
                  </a:solidFill>
                  <a:latin typeface="Calibri" panose="020F0502020204030204" pitchFamily="34" charset="0"/>
                  <a:ea typeface="Calibri" panose="020F0502020204030204" pitchFamily="34" charset="0"/>
                  <a:cs typeface="Calibri" panose="020F0502020204030204" pitchFamily="34" charset="0"/>
                </a:rPr>
                <a:t>.</a:t>
              </a:r>
              <a:endParaRPr lang="en-US" sz="1200" i="1" dirty="0">
                <a:latin typeface="Calibri" panose="020F0502020204030204" pitchFamily="34" charset="0"/>
                <a:ea typeface="Calibri" panose="020F0502020204030204" pitchFamily="34" charset="0"/>
                <a:cs typeface="Calibri" panose="020F0502020204030204" pitchFamily="34" charset="0"/>
              </a:endParaRPr>
            </a:p>
          </p:txBody>
        </p:sp>
      </p:grpSp>
      <p:sp>
        <p:nvSpPr>
          <p:cNvPr id="7" name="TextBox 6">
            <a:extLst>
              <a:ext uri="{FF2B5EF4-FFF2-40B4-BE49-F238E27FC236}">
                <a16:creationId xmlns:a16="http://schemas.microsoft.com/office/drawing/2014/main" id="{A393B41C-EC2B-717A-C258-096B4E4EEDFE}"/>
              </a:ext>
            </a:extLst>
          </p:cNvPr>
          <p:cNvSpPr txBox="1"/>
          <p:nvPr/>
        </p:nvSpPr>
        <p:spPr>
          <a:xfrm>
            <a:off x="386276" y="5422612"/>
            <a:ext cx="6162008" cy="584775"/>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Do you remember that </a:t>
            </a:r>
            <a:r>
              <a:rPr lang="en-US" sz="16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60%</a:t>
            </a:r>
            <a:r>
              <a:rPr lang="en-US" sz="16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Singapore residents </a:t>
            </a:r>
            <a:r>
              <a:rPr lang="en-US" sz="16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do not know </a:t>
            </a:r>
            <a:r>
              <a:rPr lang="en-US" sz="16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or are </a:t>
            </a:r>
            <a:r>
              <a:rPr lang="en-US" sz="16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unsure</a:t>
            </a:r>
            <a:r>
              <a:rPr lang="en-US" sz="16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how to recycle their electronic waste?</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14" descr="Profile for Agency for Science, Technology and Research (A*STAR)">
            <a:extLst>
              <a:ext uri="{FF2B5EF4-FFF2-40B4-BE49-F238E27FC236}">
                <a16:creationId xmlns:a16="http://schemas.microsoft.com/office/drawing/2014/main" id="{2CEFAC73-6F15-2F5B-CD63-6C1FC95D2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48660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C65A-B232-7BE9-D2D3-3BF10A572BB4}"/>
              </a:ext>
            </a:extLst>
          </p:cNvPr>
          <p:cNvSpPr>
            <a:spLocks noGrp="1"/>
          </p:cNvSpPr>
          <p:nvPr>
            <p:ph type="title"/>
          </p:nvPr>
        </p:nvSpPr>
        <p:spPr/>
        <p:txBody>
          <a:bodyPr/>
          <a:lstStyle/>
          <a:p>
            <a:r>
              <a:rPr lang="en-US" sz="3200" dirty="0"/>
              <a:t>Experiment Scenarios</a:t>
            </a:r>
            <a:endParaRPr lang="en-US" dirty="0"/>
          </a:p>
        </p:txBody>
      </p:sp>
      <p:sp>
        <p:nvSpPr>
          <p:cNvPr id="3" name="Content Placeholder 2">
            <a:extLst>
              <a:ext uri="{FF2B5EF4-FFF2-40B4-BE49-F238E27FC236}">
                <a16:creationId xmlns:a16="http://schemas.microsoft.com/office/drawing/2014/main" id="{048CEEDC-2BED-E3AA-02D0-FCACE56095BA}"/>
              </a:ext>
            </a:extLst>
          </p:cNvPr>
          <p:cNvSpPr>
            <a:spLocks noGrp="1"/>
          </p:cNvSpPr>
          <p:nvPr>
            <p:ph idx="1"/>
          </p:nvPr>
        </p:nvSpPr>
        <p:spPr>
          <a:xfrm>
            <a:off x="264920" y="1143000"/>
            <a:ext cx="11630825" cy="2917724"/>
          </a:xfrm>
        </p:spPr>
        <p:txBody>
          <a:bodyPr/>
          <a:lstStyle/>
          <a:p>
            <a:pPr marL="342900" indent="-342900">
              <a:buFont typeface="Arial" panose="020B0604020202020204" pitchFamily="34" charset="0"/>
              <a:buChar char="•"/>
            </a:pPr>
            <a:r>
              <a:rPr lang="en-US" b="1" dirty="0"/>
              <a:t>Baseline</a:t>
            </a:r>
            <a:r>
              <a:rPr lang="en-US" dirty="0"/>
              <a:t>: random sites assignment and no recycling information campaign.</a:t>
            </a:r>
          </a:p>
          <a:p>
            <a:pPr marL="342900" indent="-342900">
              <a:buFont typeface="Arial" panose="020B0604020202020204" pitchFamily="34" charset="0"/>
              <a:buChar char="•"/>
            </a:pPr>
            <a:r>
              <a:rPr lang="en-US" b="1" dirty="0"/>
              <a:t>Nearest Recycling Sites Assignment.</a:t>
            </a:r>
            <a:endParaRPr lang="en-US" dirty="0"/>
          </a:p>
          <a:p>
            <a:pPr marL="342900" indent="-342900">
              <a:buFont typeface="Arial" panose="020B0604020202020204" pitchFamily="34" charset="0"/>
              <a:buChar char="•"/>
            </a:pPr>
            <a:r>
              <a:rPr lang="en-US" b="1" dirty="0"/>
              <a:t>Recycling Information Campaign</a:t>
            </a:r>
            <a:r>
              <a:rPr lang="en-US" dirty="0"/>
              <a:t>: annually, bi-annually, quarterly events.</a:t>
            </a:r>
          </a:p>
          <a:p>
            <a:pPr marL="342900" indent="-342900">
              <a:buFont typeface="Arial" panose="020B0604020202020204" pitchFamily="34" charset="0"/>
              <a:buChar char="•"/>
            </a:pPr>
            <a:r>
              <a:rPr lang="en-US" b="1" dirty="0"/>
              <a:t>Enhanced Scenario</a:t>
            </a:r>
            <a:r>
              <a:rPr lang="en-US" dirty="0"/>
              <a:t>: Nearest Recycling Sites Assignment and Recycling Information Campaign (bi-annual events).</a:t>
            </a:r>
          </a:p>
          <a:p>
            <a:endParaRPr lang="en-US" dirty="0"/>
          </a:p>
        </p:txBody>
      </p:sp>
      <p:pic>
        <p:nvPicPr>
          <p:cNvPr id="4" name="Picture 14" descr="Profile for Agency for Science, Technology and Research (A*STAR)">
            <a:extLst>
              <a:ext uri="{FF2B5EF4-FFF2-40B4-BE49-F238E27FC236}">
                <a16:creationId xmlns:a16="http://schemas.microsoft.com/office/drawing/2014/main" id="{BA9E458C-D629-0520-C274-817DCF1FD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4094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7E7B-A5BA-42B0-CC3C-568AD9ECF49F}"/>
              </a:ext>
            </a:extLst>
          </p:cNvPr>
          <p:cNvSpPr>
            <a:spLocks noGrp="1"/>
          </p:cNvSpPr>
          <p:nvPr>
            <p:ph type="title"/>
          </p:nvPr>
        </p:nvSpPr>
        <p:spPr/>
        <p:txBody>
          <a:bodyPr/>
          <a:lstStyle/>
          <a:p>
            <a:r>
              <a:rPr lang="en-US" sz="3200" dirty="0"/>
              <a:t>Implementation</a:t>
            </a:r>
            <a:endParaRPr lang="en-US" dirty="0"/>
          </a:p>
        </p:txBody>
      </p:sp>
      <p:sp>
        <p:nvSpPr>
          <p:cNvPr id="3" name="Content Placeholder 2">
            <a:extLst>
              <a:ext uri="{FF2B5EF4-FFF2-40B4-BE49-F238E27FC236}">
                <a16:creationId xmlns:a16="http://schemas.microsoft.com/office/drawing/2014/main" id="{9F992409-9E6F-CDC6-BF5D-76E2D5676730}"/>
              </a:ext>
            </a:extLst>
          </p:cNvPr>
          <p:cNvSpPr>
            <a:spLocks noGrp="1"/>
          </p:cNvSpPr>
          <p:nvPr>
            <p:ph idx="1"/>
          </p:nvPr>
        </p:nvSpPr>
        <p:spPr>
          <a:xfrm>
            <a:off x="264920" y="1142999"/>
            <a:ext cx="6715983" cy="4864693"/>
          </a:xfrm>
        </p:spPr>
        <p:txBody>
          <a:bodyPr/>
          <a:lstStyle/>
          <a:p>
            <a:pPr marL="342900" indent="-342900">
              <a:buFont typeface="Arial" panose="020B0604020202020204" pitchFamily="34" charset="0"/>
              <a:buChar char="•"/>
            </a:pPr>
            <a:r>
              <a:rPr lang="en-US" dirty="0"/>
              <a:t>GAMA Platform version 1.9.3.</a:t>
            </a:r>
          </a:p>
          <a:p>
            <a:pPr marL="342900" indent="-342900">
              <a:buFont typeface="Arial" panose="020B0604020202020204" pitchFamily="34" charset="0"/>
              <a:buChar char="•"/>
            </a:pPr>
            <a:r>
              <a:rPr lang="en-US" dirty="0"/>
              <a:t>Data: </a:t>
            </a:r>
          </a:p>
          <a:p>
            <a:pPr marL="800100" lvl="1" indent="-342900">
              <a:buFont typeface="Arial" panose="020B0604020202020204" pitchFamily="34" charset="0"/>
              <a:buChar char="•"/>
            </a:pPr>
            <a:r>
              <a:rPr lang="en-US" sz="2400" dirty="0"/>
              <a:t>NEA recycling sites. </a:t>
            </a:r>
          </a:p>
          <a:p>
            <a:pPr marL="800100" lvl="1" indent="-342900">
              <a:buFont typeface="Arial" panose="020B0604020202020204" pitchFamily="34" charset="0"/>
              <a:buChar char="•"/>
            </a:pPr>
            <a:r>
              <a:rPr lang="en-US" sz="2400" dirty="0"/>
              <a:t>Housing &amp; Development Board (HDB) geometric data.</a:t>
            </a:r>
          </a:p>
          <a:p>
            <a:pPr marL="800100" lvl="1" indent="-342900">
              <a:buFont typeface="Arial" panose="020B0604020202020204" pitchFamily="34" charset="0"/>
              <a:buChar char="•"/>
            </a:pPr>
            <a:r>
              <a:rPr lang="en-US" sz="2400" dirty="0"/>
              <a:t>HDB property information.</a:t>
            </a:r>
          </a:p>
          <a:p>
            <a:pPr marL="342900" indent="-342900">
              <a:buFont typeface="Arial" panose="020B0604020202020204" pitchFamily="34" charset="0"/>
              <a:buChar char="•"/>
            </a:pPr>
            <a:r>
              <a:rPr lang="en-US" dirty="0"/>
              <a:t>More than 11,000 residents and 946 recycling sites.</a:t>
            </a:r>
          </a:p>
          <a:p>
            <a:pPr marL="342900" indent="-342900">
              <a:buFont typeface="Arial" panose="020B0604020202020204" pitchFamily="34" charset="0"/>
              <a:buChar char="•"/>
            </a:pPr>
            <a:r>
              <a:rPr lang="en-US" dirty="0"/>
              <a:t>Simulation: 2080 cycles = 20 years, repeated 4 times.</a:t>
            </a:r>
          </a:p>
        </p:txBody>
      </p:sp>
      <p:grpSp>
        <p:nvGrpSpPr>
          <p:cNvPr id="4" name="Group 3">
            <a:extLst>
              <a:ext uri="{FF2B5EF4-FFF2-40B4-BE49-F238E27FC236}">
                <a16:creationId xmlns:a16="http://schemas.microsoft.com/office/drawing/2014/main" id="{CBB27B00-C6DF-D086-AF90-7A727DDE7391}"/>
              </a:ext>
            </a:extLst>
          </p:cNvPr>
          <p:cNvGrpSpPr/>
          <p:nvPr/>
        </p:nvGrpSpPr>
        <p:grpSpPr>
          <a:xfrm>
            <a:off x="7998757" y="1142999"/>
            <a:ext cx="3498669" cy="2380119"/>
            <a:chOff x="7733463" y="844543"/>
            <a:chExt cx="3498669" cy="2380119"/>
          </a:xfrm>
        </p:grpSpPr>
        <p:pic>
          <p:nvPicPr>
            <p:cNvPr id="5" name="Picture 4">
              <a:extLst>
                <a:ext uri="{FF2B5EF4-FFF2-40B4-BE49-F238E27FC236}">
                  <a16:creationId xmlns:a16="http://schemas.microsoft.com/office/drawing/2014/main" id="{70ADE832-0C4E-C682-C97B-8F8923EF85AE}"/>
                </a:ext>
              </a:extLst>
            </p:cNvPr>
            <p:cNvPicPr>
              <a:picLocks noChangeAspect="1"/>
            </p:cNvPicPr>
            <p:nvPr/>
          </p:nvPicPr>
          <p:blipFill>
            <a:blip r:embed="rId2"/>
            <a:stretch>
              <a:fillRect/>
            </a:stretch>
          </p:blipFill>
          <p:spPr>
            <a:xfrm>
              <a:off x="7733463" y="844543"/>
              <a:ext cx="3498669" cy="2103120"/>
            </a:xfrm>
            <a:prstGeom prst="rect">
              <a:avLst/>
            </a:prstGeom>
          </p:spPr>
        </p:pic>
        <p:sp>
          <p:nvSpPr>
            <p:cNvPr id="6" name="TextBox 5">
              <a:extLst>
                <a:ext uri="{FF2B5EF4-FFF2-40B4-BE49-F238E27FC236}">
                  <a16:creationId xmlns:a16="http://schemas.microsoft.com/office/drawing/2014/main" id="{97EBF4A5-0E25-616E-44F9-0D6CA06953A9}"/>
                </a:ext>
              </a:extLst>
            </p:cNvPr>
            <p:cNvSpPr txBox="1"/>
            <p:nvPr/>
          </p:nvSpPr>
          <p:spPr>
            <a:xfrm>
              <a:off x="8677558" y="2947663"/>
              <a:ext cx="2214501"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HDB geometric data.</a:t>
              </a:r>
            </a:p>
          </p:txBody>
        </p:sp>
      </p:grpSp>
      <p:grpSp>
        <p:nvGrpSpPr>
          <p:cNvPr id="7" name="Group 6">
            <a:extLst>
              <a:ext uri="{FF2B5EF4-FFF2-40B4-BE49-F238E27FC236}">
                <a16:creationId xmlns:a16="http://schemas.microsoft.com/office/drawing/2014/main" id="{F8627BF6-1769-6558-D4AD-AF93AA06C1B9}"/>
              </a:ext>
            </a:extLst>
          </p:cNvPr>
          <p:cNvGrpSpPr/>
          <p:nvPr/>
        </p:nvGrpSpPr>
        <p:grpSpPr>
          <a:xfrm>
            <a:off x="8041499" y="3627177"/>
            <a:ext cx="3413184" cy="2364823"/>
            <a:chOff x="7766810" y="3789040"/>
            <a:chExt cx="3413184" cy="2364823"/>
          </a:xfrm>
        </p:grpSpPr>
        <p:pic>
          <p:nvPicPr>
            <p:cNvPr id="8" name="Picture 7">
              <a:extLst>
                <a:ext uri="{FF2B5EF4-FFF2-40B4-BE49-F238E27FC236}">
                  <a16:creationId xmlns:a16="http://schemas.microsoft.com/office/drawing/2014/main" id="{A6420032-F651-2D74-8CAA-EAEADC57BC4E}"/>
                </a:ext>
              </a:extLst>
            </p:cNvPr>
            <p:cNvPicPr>
              <a:picLocks noChangeAspect="1"/>
            </p:cNvPicPr>
            <p:nvPr/>
          </p:nvPicPr>
          <p:blipFill>
            <a:blip r:embed="rId3"/>
            <a:srcRect l="29911" t="7953"/>
            <a:stretch/>
          </p:blipFill>
          <p:spPr>
            <a:xfrm>
              <a:off x="7766810" y="3789040"/>
              <a:ext cx="3413184" cy="2103120"/>
            </a:xfrm>
            <a:prstGeom prst="rect">
              <a:avLst/>
            </a:prstGeom>
          </p:spPr>
        </p:pic>
        <p:sp>
          <p:nvSpPr>
            <p:cNvPr id="9" name="TextBox 8">
              <a:extLst>
                <a:ext uri="{FF2B5EF4-FFF2-40B4-BE49-F238E27FC236}">
                  <a16:creationId xmlns:a16="http://schemas.microsoft.com/office/drawing/2014/main" id="{01A898F4-A42A-5EBC-0356-B68500035FEC}"/>
                </a:ext>
              </a:extLst>
            </p:cNvPr>
            <p:cNvSpPr txBox="1"/>
            <p:nvPr/>
          </p:nvSpPr>
          <p:spPr>
            <a:xfrm>
              <a:off x="8668163" y="5876864"/>
              <a:ext cx="1829649"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NEA recycling sites.</a:t>
              </a:r>
            </a:p>
          </p:txBody>
        </p:sp>
      </p:grpSp>
      <p:pic>
        <p:nvPicPr>
          <p:cNvPr id="10" name="Picture 14" descr="Profile for Agency for Science, Technology and Research (A*STAR)">
            <a:extLst>
              <a:ext uri="{FF2B5EF4-FFF2-40B4-BE49-F238E27FC236}">
                <a16:creationId xmlns:a16="http://schemas.microsoft.com/office/drawing/2014/main" id="{DACC03D2-21D0-0E61-6997-829E7F92B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51394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2295-3C17-AFC9-8DE4-626B5E425133}"/>
              </a:ext>
            </a:extLst>
          </p:cNvPr>
          <p:cNvSpPr>
            <a:spLocks noGrp="1"/>
          </p:cNvSpPr>
          <p:nvPr>
            <p:ph type="title"/>
          </p:nvPr>
        </p:nvSpPr>
        <p:spPr/>
        <p:txBody>
          <a:bodyPr/>
          <a:lstStyle/>
          <a:p>
            <a:r>
              <a:rPr lang="en-US" dirty="0"/>
              <a:t>Experiment results</a:t>
            </a:r>
          </a:p>
        </p:txBody>
      </p:sp>
      <p:sp>
        <p:nvSpPr>
          <p:cNvPr id="3" name="Text Placeholder 2">
            <a:extLst>
              <a:ext uri="{FF2B5EF4-FFF2-40B4-BE49-F238E27FC236}">
                <a16:creationId xmlns:a16="http://schemas.microsoft.com/office/drawing/2014/main" id="{6706BEB7-A49A-FB95-EBEC-169583E181A3}"/>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3B4F011B-1FA6-3A5B-AE4A-79F2C4183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11982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BD27-B81B-C64E-0D69-2E5930D3F1BF}"/>
              </a:ext>
            </a:extLst>
          </p:cNvPr>
          <p:cNvSpPr>
            <a:spLocks noGrp="1"/>
          </p:cNvSpPr>
          <p:nvPr>
            <p:ph type="title"/>
          </p:nvPr>
        </p:nvSpPr>
        <p:spPr/>
        <p:txBody>
          <a:bodyPr/>
          <a:lstStyle/>
          <a:p>
            <a:r>
              <a:rPr lang="en-US" dirty="0"/>
              <a:t>Simulation Visualization</a:t>
            </a:r>
          </a:p>
        </p:txBody>
      </p:sp>
      <p:grpSp>
        <p:nvGrpSpPr>
          <p:cNvPr id="3" name="Group 2">
            <a:extLst>
              <a:ext uri="{FF2B5EF4-FFF2-40B4-BE49-F238E27FC236}">
                <a16:creationId xmlns:a16="http://schemas.microsoft.com/office/drawing/2014/main" id="{199DAA23-25D2-516F-0B3C-CFAC36B24D8B}"/>
              </a:ext>
            </a:extLst>
          </p:cNvPr>
          <p:cNvGrpSpPr/>
          <p:nvPr/>
        </p:nvGrpSpPr>
        <p:grpSpPr>
          <a:xfrm>
            <a:off x="292120" y="1070965"/>
            <a:ext cx="11040608" cy="5073792"/>
            <a:chOff x="983432" y="1011972"/>
            <a:chExt cx="11040608" cy="5073792"/>
          </a:xfrm>
        </p:grpSpPr>
        <p:pic>
          <p:nvPicPr>
            <p:cNvPr id="4" name="Picture 3" descr="A map of a city&#10;&#10;Description automatically generated">
              <a:extLst>
                <a:ext uri="{FF2B5EF4-FFF2-40B4-BE49-F238E27FC236}">
                  <a16:creationId xmlns:a16="http://schemas.microsoft.com/office/drawing/2014/main" id="{9DCD0A85-2B8E-A0D0-B4E0-CB74B8799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854" y="1011972"/>
              <a:ext cx="3711281" cy="4129453"/>
            </a:xfrm>
            <a:prstGeom prst="rect">
              <a:avLst/>
            </a:prstGeom>
            <a:ln w="19050">
              <a:solidFill>
                <a:srgbClr val="8CACDA"/>
              </a:solidFill>
            </a:ln>
          </p:spPr>
        </p:pic>
        <p:grpSp>
          <p:nvGrpSpPr>
            <p:cNvPr id="5" name="Group 4">
              <a:extLst>
                <a:ext uri="{FF2B5EF4-FFF2-40B4-BE49-F238E27FC236}">
                  <a16:creationId xmlns:a16="http://schemas.microsoft.com/office/drawing/2014/main" id="{8468B3BC-BB99-B838-BB71-789782864F77}"/>
                </a:ext>
              </a:extLst>
            </p:cNvPr>
            <p:cNvGrpSpPr/>
            <p:nvPr/>
          </p:nvGrpSpPr>
          <p:grpSpPr>
            <a:xfrm>
              <a:off x="983432" y="1397009"/>
              <a:ext cx="6514407" cy="3744416"/>
              <a:chOff x="983431" y="1412776"/>
              <a:chExt cx="6514407" cy="3744416"/>
            </a:xfrm>
          </p:grpSpPr>
          <p:pic>
            <p:nvPicPr>
              <p:cNvPr id="20" name="Picture 19" descr="A group of small dots&#10;&#10;Description automatically generated">
                <a:extLst>
                  <a:ext uri="{FF2B5EF4-FFF2-40B4-BE49-F238E27FC236}">
                    <a16:creationId xmlns:a16="http://schemas.microsoft.com/office/drawing/2014/main" id="{3C49D54F-0F11-B81C-30A6-6143684619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1" y="1412776"/>
                <a:ext cx="6514407" cy="3744416"/>
              </a:xfrm>
              <a:prstGeom prst="rect">
                <a:avLst/>
              </a:prstGeom>
              <a:ln>
                <a:solidFill>
                  <a:schemeClr val="tx1"/>
                </a:solidFill>
              </a:ln>
            </p:spPr>
          </p:pic>
          <p:sp>
            <p:nvSpPr>
              <p:cNvPr id="21" name="Rectangle 20">
                <a:extLst>
                  <a:ext uri="{FF2B5EF4-FFF2-40B4-BE49-F238E27FC236}">
                    <a16:creationId xmlns:a16="http://schemas.microsoft.com/office/drawing/2014/main" id="{FB56EBF1-18F3-BFCC-DF63-48D0104C3DEC}"/>
                  </a:ext>
                </a:extLst>
              </p:cNvPr>
              <p:cNvSpPr/>
              <p:nvPr/>
            </p:nvSpPr>
            <p:spPr>
              <a:xfrm>
                <a:off x="6096000" y="2794879"/>
                <a:ext cx="864096" cy="922179"/>
              </a:xfrm>
              <a:prstGeom prst="rect">
                <a:avLst/>
              </a:prstGeom>
              <a:solidFill>
                <a:srgbClr val="8CACDA">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D94243E8-9085-F32E-9FA6-A903B4013432}"/>
                </a:ext>
              </a:extLst>
            </p:cNvPr>
            <p:cNvGrpSpPr/>
            <p:nvPr/>
          </p:nvGrpSpPr>
          <p:grpSpPr>
            <a:xfrm>
              <a:off x="7003715" y="5258853"/>
              <a:ext cx="5020325" cy="826911"/>
              <a:chOff x="1682460" y="5492281"/>
              <a:chExt cx="5020325" cy="826911"/>
            </a:xfrm>
          </p:grpSpPr>
          <p:sp>
            <p:nvSpPr>
              <p:cNvPr id="8" name="Oval 7">
                <a:extLst>
                  <a:ext uri="{FF2B5EF4-FFF2-40B4-BE49-F238E27FC236}">
                    <a16:creationId xmlns:a16="http://schemas.microsoft.com/office/drawing/2014/main" id="{88196FC9-9147-E153-761C-D8DE199EDB53}"/>
                  </a:ext>
                </a:extLst>
              </p:cNvPr>
              <p:cNvSpPr/>
              <p:nvPr/>
            </p:nvSpPr>
            <p:spPr>
              <a:xfrm>
                <a:off x="4236880" y="5569656"/>
                <a:ext cx="91440" cy="91440"/>
              </a:xfrm>
              <a:prstGeom prst="ellipse">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8DA8809-B565-465B-6912-F173BC2F3BE2}"/>
                  </a:ext>
                </a:extLst>
              </p:cNvPr>
              <p:cNvSpPr/>
              <p:nvPr/>
            </p:nvSpPr>
            <p:spPr>
              <a:xfrm>
                <a:off x="1682460" y="5569656"/>
                <a:ext cx="91440" cy="91440"/>
              </a:xfrm>
              <a:prstGeom prst="ellipse">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C872464-24B0-9707-8139-2EE75E8551CA}"/>
                  </a:ext>
                </a:extLst>
              </p:cNvPr>
              <p:cNvSpPr/>
              <p:nvPr/>
            </p:nvSpPr>
            <p:spPr>
              <a:xfrm>
                <a:off x="1682460" y="6096724"/>
                <a:ext cx="91440" cy="9144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6E8CEE8-4165-DBEB-CC33-C9A353722452}"/>
                  </a:ext>
                </a:extLst>
              </p:cNvPr>
              <p:cNvSpPr/>
              <p:nvPr/>
            </p:nvSpPr>
            <p:spPr>
              <a:xfrm>
                <a:off x="4236880" y="5835268"/>
                <a:ext cx="91440" cy="91440"/>
              </a:xfrm>
              <a:prstGeom prst="ellipse">
                <a:avLst/>
              </a:prstGeom>
              <a:solidFill>
                <a:srgbClr val="A52A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2D54E70-E47A-8534-7DAD-FECBE255585E}"/>
                  </a:ext>
                </a:extLst>
              </p:cNvPr>
              <p:cNvSpPr/>
              <p:nvPr/>
            </p:nvSpPr>
            <p:spPr>
              <a:xfrm>
                <a:off x="1682460" y="5835268"/>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9B4AFD6-3528-4966-324A-72F64F86B17D}"/>
                  </a:ext>
                </a:extLst>
              </p:cNvPr>
              <p:cNvSpPr/>
              <p:nvPr/>
            </p:nvSpPr>
            <p:spPr>
              <a:xfrm>
                <a:off x="4236880" y="6096724"/>
                <a:ext cx="91440" cy="91440"/>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AA1931C-97E8-A385-A5FD-22492A4F7CC8}"/>
                  </a:ext>
                </a:extLst>
              </p:cNvPr>
              <p:cNvSpPr txBox="1"/>
              <p:nvPr/>
            </p:nvSpPr>
            <p:spPr>
              <a:xfrm>
                <a:off x="4374040" y="6011415"/>
                <a:ext cx="2093565"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ALBA’s Depot Drop-off </a:t>
                </a:r>
              </a:p>
            </p:txBody>
          </p:sp>
          <p:sp>
            <p:nvSpPr>
              <p:cNvPr id="15" name="TextBox 14">
                <a:extLst>
                  <a:ext uri="{FF2B5EF4-FFF2-40B4-BE49-F238E27FC236}">
                    <a16:creationId xmlns:a16="http://schemas.microsoft.com/office/drawing/2014/main" id="{C0898B7D-FD19-025B-AE0D-2E1027CA25F6}"/>
                  </a:ext>
                </a:extLst>
              </p:cNvPr>
              <p:cNvSpPr txBox="1"/>
              <p:nvPr/>
            </p:nvSpPr>
            <p:spPr>
              <a:xfrm>
                <a:off x="1884763" y="5513751"/>
                <a:ext cx="1069343"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3-in-1 Bin </a:t>
                </a:r>
              </a:p>
            </p:txBody>
          </p:sp>
          <p:sp>
            <p:nvSpPr>
              <p:cNvPr id="16" name="TextBox 15">
                <a:extLst>
                  <a:ext uri="{FF2B5EF4-FFF2-40B4-BE49-F238E27FC236}">
                    <a16:creationId xmlns:a16="http://schemas.microsoft.com/office/drawing/2014/main" id="{5371082B-2DC4-CB51-3B81-543B17BF50B6}"/>
                  </a:ext>
                </a:extLst>
              </p:cNvPr>
              <p:cNvSpPr txBox="1"/>
              <p:nvPr/>
            </p:nvSpPr>
            <p:spPr>
              <a:xfrm>
                <a:off x="1884763" y="5743128"/>
                <a:ext cx="2191585"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Battery &amp; Bulb (BB) Bin </a:t>
                </a:r>
              </a:p>
            </p:txBody>
          </p:sp>
          <p:sp>
            <p:nvSpPr>
              <p:cNvPr id="17" name="TextBox 16">
                <a:extLst>
                  <a:ext uri="{FF2B5EF4-FFF2-40B4-BE49-F238E27FC236}">
                    <a16:creationId xmlns:a16="http://schemas.microsoft.com/office/drawing/2014/main" id="{939B507A-0705-4C97-7E56-DF493450FB76}"/>
                  </a:ext>
                </a:extLst>
              </p:cNvPr>
              <p:cNvSpPr txBox="1"/>
              <p:nvPr/>
            </p:nvSpPr>
            <p:spPr>
              <a:xfrm>
                <a:off x="1884763" y="6009709"/>
                <a:ext cx="2328744"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E-waste Collection Drive </a:t>
                </a:r>
              </a:p>
            </p:txBody>
          </p:sp>
          <p:sp>
            <p:nvSpPr>
              <p:cNvPr id="18" name="TextBox 17">
                <a:extLst>
                  <a:ext uri="{FF2B5EF4-FFF2-40B4-BE49-F238E27FC236}">
                    <a16:creationId xmlns:a16="http://schemas.microsoft.com/office/drawing/2014/main" id="{227D1E39-6970-E117-C123-AEC02C4F357C}"/>
                  </a:ext>
                </a:extLst>
              </p:cNvPr>
              <p:cNvSpPr txBox="1"/>
              <p:nvPr/>
            </p:nvSpPr>
            <p:spPr>
              <a:xfrm>
                <a:off x="4374040" y="5492281"/>
                <a:ext cx="1557718"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Battery-Only Bin</a:t>
                </a:r>
              </a:p>
            </p:txBody>
          </p:sp>
          <p:sp>
            <p:nvSpPr>
              <p:cNvPr id="19" name="TextBox 18">
                <a:extLst>
                  <a:ext uri="{FF2B5EF4-FFF2-40B4-BE49-F238E27FC236}">
                    <a16:creationId xmlns:a16="http://schemas.microsoft.com/office/drawing/2014/main" id="{CC7C35F3-DBA0-9D40-128A-EFEBE50983AC}"/>
                  </a:ext>
                </a:extLst>
              </p:cNvPr>
              <p:cNvSpPr txBox="1"/>
              <p:nvPr/>
            </p:nvSpPr>
            <p:spPr>
              <a:xfrm>
                <a:off x="4374041" y="5750660"/>
                <a:ext cx="2328744"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Manned In-Store Counter </a:t>
                </a:r>
              </a:p>
            </p:txBody>
          </p:sp>
        </p:grpSp>
        <p:sp>
          <p:nvSpPr>
            <p:cNvPr id="7" name="TextBox 6">
              <a:extLst>
                <a:ext uri="{FF2B5EF4-FFF2-40B4-BE49-F238E27FC236}">
                  <a16:creationId xmlns:a16="http://schemas.microsoft.com/office/drawing/2014/main" id="{6765E29A-D0A9-6882-8F54-D67BB7A257E8}"/>
                </a:ext>
              </a:extLst>
            </p:cNvPr>
            <p:cNvSpPr txBox="1"/>
            <p:nvPr/>
          </p:nvSpPr>
          <p:spPr>
            <a:xfrm>
              <a:off x="1570156" y="5363344"/>
              <a:ext cx="4852008"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Visualization of our simulation. Colored dots represent recycling sites. Blocks are HDB apartment buildings.</a:t>
              </a:r>
            </a:p>
          </p:txBody>
        </p:sp>
      </p:grpSp>
      <p:cxnSp>
        <p:nvCxnSpPr>
          <p:cNvPr id="23" name="Straight Connector 22">
            <a:extLst>
              <a:ext uri="{FF2B5EF4-FFF2-40B4-BE49-F238E27FC236}">
                <a16:creationId xmlns:a16="http://schemas.microsoft.com/office/drawing/2014/main" id="{1BBBAE30-EBB5-F3AF-4B3C-52C30F0AFA92}"/>
              </a:ext>
            </a:extLst>
          </p:cNvPr>
          <p:cNvCxnSpPr>
            <a:cxnSpLocks/>
          </p:cNvCxnSpPr>
          <p:nvPr/>
        </p:nvCxnSpPr>
        <p:spPr bwMode="auto">
          <a:xfrm flipV="1">
            <a:off x="5404689" y="1070965"/>
            <a:ext cx="1957853" cy="1767140"/>
          </a:xfrm>
          <a:prstGeom prst="line">
            <a:avLst/>
          </a:prstGeom>
          <a:solidFill>
            <a:schemeClr val="accent1"/>
          </a:solidFill>
          <a:ln w="9525" cap="flat" cmpd="sng" algn="ctr">
            <a:solidFill>
              <a:srgbClr val="8CACDA"/>
            </a:solidFill>
            <a:prstDash val="sysDash"/>
            <a:round/>
            <a:headEnd type="none" w="med" len="med"/>
            <a:tailEnd type="none" w="med" len="med"/>
          </a:ln>
          <a:effectLst/>
        </p:spPr>
      </p:cxnSp>
      <p:cxnSp>
        <p:nvCxnSpPr>
          <p:cNvPr id="25" name="Straight Connector 24">
            <a:extLst>
              <a:ext uri="{FF2B5EF4-FFF2-40B4-BE49-F238E27FC236}">
                <a16:creationId xmlns:a16="http://schemas.microsoft.com/office/drawing/2014/main" id="{FC02C0FB-DAEC-2064-0B84-5DB60DCF3044}"/>
              </a:ext>
            </a:extLst>
          </p:cNvPr>
          <p:cNvCxnSpPr>
            <a:cxnSpLocks/>
          </p:cNvCxnSpPr>
          <p:nvPr/>
        </p:nvCxnSpPr>
        <p:spPr bwMode="auto">
          <a:xfrm>
            <a:off x="5404689" y="3760284"/>
            <a:ext cx="1957853" cy="1440134"/>
          </a:xfrm>
          <a:prstGeom prst="line">
            <a:avLst/>
          </a:prstGeom>
          <a:solidFill>
            <a:schemeClr val="accent1"/>
          </a:solidFill>
          <a:ln w="12700" cap="flat" cmpd="sng" algn="ctr">
            <a:solidFill>
              <a:srgbClr val="8CACDA"/>
            </a:solidFill>
            <a:prstDash val="sysDash"/>
            <a:round/>
            <a:headEnd type="none" w="med" len="med"/>
            <a:tailEnd type="none" w="med" len="med"/>
          </a:ln>
          <a:effectLst/>
        </p:spPr>
      </p:cxnSp>
      <p:pic>
        <p:nvPicPr>
          <p:cNvPr id="22" name="Picture 14" descr="Profile for Agency for Science, Technology and Research (A*STAR)">
            <a:extLst>
              <a:ext uri="{FF2B5EF4-FFF2-40B4-BE49-F238E27FC236}">
                <a16:creationId xmlns:a16="http://schemas.microsoft.com/office/drawing/2014/main" id="{C61B564A-AF30-EE75-B8A2-42A88C00E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3863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15E3-10E5-A7DB-CE01-889133066514}"/>
              </a:ext>
            </a:extLst>
          </p:cNvPr>
          <p:cNvSpPr>
            <a:spLocks noGrp="1"/>
          </p:cNvSpPr>
          <p:nvPr>
            <p:ph type="title"/>
          </p:nvPr>
        </p:nvSpPr>
        <p:spPr/>
        <p:txBody>
          <a:bodyPr/>
          <a:lstStyle/>
          <a:p>
            <a:r>
              <a:rPr lang="en-US" sz="3200" dirty="0"/>
              <a:t>Nearest Recycling Sites Assignment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691A5C-7A01-70D0-09C8-0894A0DD8FFD}"/>
                  </a:ext>
                </a:extLst>
              </p:cNvPr>
              <p:cNvSpPr>
                <a:spLocks noGrp="1"/>
              </p:cNvSpPr>
              <p:nvPr>
                <p:ph idx="1"/>
              </p:nvPr>
            </p:nvSpPr>
            <p:spPr>
              <a:xfrm>
                <a:off x="264920" y="1142999"/>
                <a:ext cx="11750099" cy="1707449"/>
              </a:xfrm>
            </p:spPr>
            <p:txBody>
              <a:bodyPr/>
              <a:lstStyle/>
              <a:p>
                <a:pPr marL="342900" indent="-342900">
                  <a:buFont typeface="Arial" panose="020B0604020202020204" pitchFamily="34" charset="0"/>
                  <a:buChar char="•"/>
                </a:pPr>
                <a:r>
                  <a:rPr lang="en-US" dirty="0"/>
                  <a:t>Increase recycling rate </a:t>
                </a:r>
                <a14:m>
                  <m:oMath xmlns:m="http://schemas.openxmlformats.org/officeDocument/2006/math">
                    <m:r>
                      <a:rPr lang="en-US" b="0" i="1" smtClean="0">
                        <a:latin typeface="Cambria Math" panose="02040503050406030204" pitchFamily="18" charset="0"/>
                      </a:rPr>
                      <m:t>𝑃𝐶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𝑟𝑒𝑐𝑦𝑐𝑙𝑒𝑑</m:t>
                        </m:r>
                      </m:sub>
                    </m:sSub>
                  </m:oMath>
                </a14:m>
                <a:r>
                  <a:rPr lang="en-US" dirty="0"/>
                  <a:t> and reduce retention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𝑎𝑣𝑔</m:t>
                        </m:r>
                      </m:sub>
                    </m:sSub>
                  </m:oMath>
                </a14:m>
                <a:r>
                  <a:rPr lang="en-US" dirty="0"/>
                  <a:t>.</a:t>
                </a:r>
              </a:p>
              <a:p>
                <a:pPr marL="342900" indent="-342900">
                  <a:buFont typeface="Arial" panose="020B0604020202020204" pitchFamily="34" charset="0"/>
                  <a:buChar char="•"/>
                </a:pPr>
                <a:r>
                  <a:rPr lang="en-US" dirty="0"/>
                  <a:t>Decrease of retention time for ICT, Battery, and Bulb.</a:t>
                </a:r>
              </a:p>
              <a:p>
                <a:endParaRPr lang="en-US" dirty="0"/>
              </a:p>
            </p:txBody>
          </p:sp>
        </mc:Choice>
        <mc:Fallback>
          <p:sp>
            <p:nvSpPr>
              <p:cNvPr id="3" name="Content Placeholder 2">
                <a:extLst>
                  <a:ext uri="{FF2B5EF4-FFF2-40B4-BE49-F238E27FC236}">
                    <a16:creationId xmlns:a16="http://schemas.microsoft.com/office/drawing/2014/main" id="{6F691A5C-7A01-70D0-09C8-0894A0DD8FFD}"/>
                  </a:ext>
                </a:extLst>
              </p:cNvPr>
              <p:cNvSpPr>
                <a:spLocks noGrp="1" noRot="1" noChangeAspect="1" noMove="1" noResize="1" noEditPoints="1" noAdjustHandles="1" noChangeArrowheads="1" noChangeShapeType="1" noTextEdit="1"/>
              </p:cNvSpPr>
              <p:nvPr>
                <p:ph idx="1"/>
              </p:nvPr>
            </p:nvSpPr>
            <p:spPr>
              <a:xfrm>
                <a:off x="264920" y="1142999"/>
                <a:ext cx="11750099" cy="1707449"/>
              </a:xfrm>
              <a:blipFill>
                <a:blip r:embed="rId2"/>
                <a:stretch>
                  <a:fillRect l="-778" t="-284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931D1CE-0AB2-6E6A-EC9C-C6E9D502A40B}"/>
              </a:ext>
            </a:extLst>
          </p:cNvPr>
          <p:cNvGrpSpPr/>
          <p:nvPr/>
        </p:nvGrpSpPr>
        <p:grpSpPr>
          <a:xfrm>
            <a:off x="2133492" y="2431945"/>
            <a:ext cx="7920880" cy="3414642"/>
            <a:chOff x="2423592" y="3198186"/>
            <a:chExt cx="7920880" cy="3414642"/>
          </a:xfrm>
        </p:grpSpPr>
        <p:pic>
          <p:nvPicPr>
            <p:cNvPr id="5" name="Picture 4" descr="A graph with blue and orange bars&#10;&#10;Description automatically generated">
              <a:extLst>
                <a:ext uri="{FF2B5EF4-FFF2-40B4-BE49-F238E27FC236}">
                  <a16:creationId xmlns:a16="http://schemas.microsoft.com/office/drawing/2014/main" id="{C21D5199-F992-E07E-7343-B01A78E89DDE}"/>
                </a:ext>
              </a:extLst>
            </p:cNvPr>
            <p:cNvPicPr>
              <a:picLocks noChangeAspect="1"/>
            </p:cNvPicPr>
            <p:nvPr/>
          </p:nvPicPr>
          <p:blipFill>
            <a:blip r:embed="rId3">
              <a:extLst>
                <a:ext uri="{28A0092B-C50C-407E-A947-70E740481C1C}">
                  <a14:useLocalDpi xmlns:a14="http://schemas.microsoft.com/office/drawing/2010/main" val="0"/>
                </a:ext>
              </a:extLst>
            </a:blip>
            <a:srcRect r="29655"/>
            <a:stretch/>
          </p:blipFill>
          <p:spPr>
            <a:xfrm>
              <a:off x="2423592" y="3198186"/>
              <a:ext cx="7920880" cy="303912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642FB3-6AFE-22D9-4498-9F9AC2A2B05A}"/>
                    </a:ext>
                  </a:extLst>
                </p:cNvPr>
                <p:cNvSpPr txBox="1"/>
                <p:nvPr/>
              </p:nvSpPr>
              <p:spPr>
                <a:xfrm>
                  <a:off x="2423592" y="6121475"/>
                  <a:ext cx="7920880" cy="491353"/>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Results of Nearest Recycling Sites Assignment: (a) recycling rate </a:t>
                  </a:r>
                  <a14:m>
                    <m:oMath xmlns:m="http://schemas.openxmlformats.org/officeDocument/2006/math">
                      <m:r>
                        <a:rPr lang="en-US" sz="1200" b="0" i="1" smtClean="0">
                          <a:latin typeface="Cambria Math" panose="02040503050406030204" pitchFamily="18" charset="0"/>
                        </a:rPr>
                        <m:t>𝑃𝐶</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𝑟𝑒𝑐𝑦𝑐𝑙𝑒𝑑</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(higher is better); (b) average retention time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𝑎𝑣𝑔</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(lower is better); (c) average retention time </a:t>
                  </a:r>
                  <a14:m>
                    <m:oMath xmlns:m="http://schemas.openxmlformats.org/officeDocument/2006/math">
                      <m:sSub>
                        <m:sSubPr>
                          <m:ctrlPr>
                            <a:rPr lang="en-US" sz="1200" b="0" i="1" smtClean="0">
                              <a:latin typeface="Cambria Math" panose="02040503050406030204" pitchFamily="18" charset="0"/>
                              <a:ea typeface="Calibri" panose="020F0502020204030204" pitchFamily="34" charset="0"/>
                              <a:cs typeface="Calibri" panose="020F0502020204030204" pitchFamily="34" charset="0"/>
                            </a:rPr>
                          </m:ctrlPr>
                        </m:sSubPr>
                        <m:e>
                          <m:r>
                            <a:rPr lang="en-US" sz="1200" b="0" i="1" smtClean="0">
                              <a:latin typeface="Cambria Math" panose="02040503050406030204" pitchFamily="18" charset="0"/>
                              <a:ea typeface="Calibri" panose="020F0502020204030204" pitchFamily="34" charset="0"/>
                              <a:cs typeface="Calibri" panose="020F0502020204030204" pitchFamily="34" charset="0"/>
                            </a:rPr>
                            <m:t>𝑇</m:t>
                          </m:r>
                        </m:e>
                        <m:sub>
                          <m:r>
                            <a:rPr lang="en-US" sz="1200" b="0" i="1" smtClean="0">
                              <a:latin typeface="Cambria Math" panose="02040503050406030204" pitchFamily="18" charset="0"/>
                              <a:ea typeface="Calibri" panose="020F0502020204030204" pitchFamily="34" charset="0"/>
                              <a:cs typeface="Calibri" panose="020F0502020204030204" pitchFamily="34" charset="0"/>
                            </a:rPr>
                            <m:t>𝑎𝑣𝑔</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by types of e-wastes (lower is better).</a:t>
                  </a:r>
                </a:p>
              </p:txBody>
            </p:sp>
          </mc:Choice>
          <mc:Fallback xmlns="">
            <p:sp>
              <p:nvSpPr>
                <p:cNvPr id="6" name="TextBox 5">
                  <a:extLst>
                    <a:ext uri="{FF2B5EF4-FFF2-40B4-BE49-F238E27FC236}">
                      <a16:creationId xmlns:a16="http://schemas.microsoft.com/office/drawing/2014/main" id="{B9642FB3-6AFE-22D9-4498-9F9AC2A2B05A}"/>
                    </a:ext>
                  </a:extLst>
                </p:cNvPr>
                <p:cNvSpPr txBox="1">
                  <a:spLocks noRot="1" noChangeAspect="1" noMove="1" noResize="1" noEditPoints="1" noAdjustHandles="1" noChangeArrowheads="1" noChangeShapeType="1" noTextEdit="1"/>
                </p:cNvSpPr>
                <p:nvPr/>
              </p:nvSpPr>
              <p:spPr>
                <a:xfrm>
                  <a:off x="2423592" y="6121475"/>
                  <a:ext cx="7920880" cy="491353"/>
                </a:xfrm>
                <a:prstGeom prst="rect">
                  <a:avLst/>
                </a:prstGeom>
                <a:blipFill>
                  <a:blip r:embed="rId4"/>
                  <a:stretch>
                    <a:fillRect l="-77" b="-6173"/>
                  </a:stretch>
                </a:blipFill>
              </p:spPr>
              <p:txBody>
                <a:bodyPr/>
                <a:lstStyle/>
                <a:p>
                  <a:r>
                    <a:rPr lang="en-US">
                      <a:noFill/>
                    </a:rPr>
                    <a:t> </a:t>
                  </a:r>
                </a:p>
              </p:txBody>
            </p:sp>
          </mc:Fallback>
        </mc:AlternateContent>
      </p:grpSp>
      <p:pic>
        <p:nvPicPr>
          <p:cNvPr id="7" name="Picture 14" descr="Profile for Agency for Science, Technology and Research (A*STAR)">
            <a:extLst>
              <a:ext uri="{FF2B5EF4-FFF2-40B4-BE49-F238E27FC236}">
                <a16:creationId xmlns:a16="http://schemas.microsoft.com/office/drawing/2014/main" id="{4EF3DABA-F098-D2FE-7D83-BC9A8200C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9504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127C1854-4BAC-421A-B7E5-291F9E7700E8}"/>
              </a:ext>
            </a:extLst>
          </p:cNvPr>
          <p:cNvSpPr>
            <a:spLocks noGrp="1"/>
          </p:cNvSpPr>
          <p:nvPr>
            <p:ph type="title"/>
          </p:nvPr>
        </p:nvSpPr>
        <p:spPr/>
        <p:txBody>
          <a:bodyPr/>
          <a:lstStyle/>
          <a:p>
            <a:r>
              <a:rPr lang="en-US" sz="3200" dirty="0"/>
              <a:t>Agenda</a:t>
            </a:r>
            <a:endParaRPr lang="de-DE" dirty="0"/>
          </a:p>
        </p:txBody>
      </p:sp>
      <p:sp>
        <p:nvSpPr>
          <p:cNvPr id="13" name="Inhaltsplatzhalter 12">
            <a:extLst>
              <a:ext uri="{FF2B5EF4-FFF2-40B4-BE49-F238E27FC236}">
                <a16:creationId xmlns:a16="http://schemas.microsoft.com/office/drawing/2014/main" id="{5524C562-20CF-464F-84F0-03B1F299EFF5}"/>
              </a:ext>
            </a:extLst>
          </p:cNvPr>
          <p:cNvSpPr>
            <a:spLocks noGrp="1"/>
          </p:cNvSpPr>
          <p:nvPr>
            <p:ph idx="1"/>
          </p:nvPr>
        </p:nvSpPr>
        <p:spPr/>
        <p:txBody>
          <a:bodyPr/>
          <a:lstStyle/>
          <a:p>
            <a:r>
              <a:rPr lang="de-DE" dirty="0"/>
              <a:t>Introduction</a:t>
            </a:r>
          </a:p>
          <a:p>
            <a:r>
              <a:rPr lang="de-DE" dirty="0"/>
              <a:t>Modeling Methodology</a:t>
            </a:r>
          </a:p>
          <a:p>
            <a:r>
              <a:rPr lang="de-DE" dirty="0"/>
              <a:t>Experiment Results</a:t>
            </a:r>
          </a:p>
          <a:p>
            <a:r>
              <a:rPr lang="de-DE" dirty="0"/>
              <a:t>Conclusion and Developments</a:t>
            </a:r>
          </a:p>
        </p:txBody>
      </p:sp>
      <p:pic>
        <p:nvPicPr>
          <p:cNvPr id="2" name="Picture 14" descr="Profile for Agency for Science, Technology and Research (A*STAR)">
            <a:extLst>
              <a:ext uri="{FF2B5EF4-FFF2-40B4-BE49-F238E27FC236}">
                <a16:creationId xmlns:a16="http://schemas.microsoft.com/office/drawing/2014/main" id="{E308CB14-5931-C69B-F2CD-279508450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74423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BB55-889D-D156-13C1-8B92A4335538}"/>
              </a:ext>
            </a:extLst>
          </p:cNvPr>
          <p:cNvSpPr>
            <a:spLocks noGrp="1"/>
          </p:cNvSpPr>
          <p:nvPr>
            <p:ph type="title"/>
          </p:nvPr>
        </p:nvSpPr>
        <p:spPr/>
        <p:txBody>
          <a:bodyPr/>
          <a:lstStyle/>
          <a:p>
            <a:r>
              <a:rPr lang="en-US" sz="3200" dirty="0"/>
              <a:t>Recycling Information Campaign and Enhanced Scenario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C8FE99-1E09-9C7D-3097-E1B3A9F11BB8}"/>
                  </a:ext>
                </a:extLst>
              </p:cNvPr>
              <p:cNvSpPr>
                <a:spLocks noGrp="1"/>
              </p:cNvSpPr>
              <p:nvPr>
                <p:ph idx="1"/>
              </p:nvPr>
            </p:nvSpPr>
            <p:spPr>
              <a:xfrm>
                <a:off x="264921" y="1142999"/>
                <a:ext cx="6194874" cy="4864693"/>
              </a:xfrm>
            </p:spPr>
            <p:txBody>
              <a:bodyPr/>
              <a:lstStyle/>
              <a:p>
                <a:pPr marL="342900" indent="-342900">
                  <a:buFont typeface="Arial" panose="020B0604020202020204" pitchFamily="34" charset="0"/>
                  <a:buChar char="•"/>
                </a:pPr>
                <a:r>
                  <a:rPr lang="en-US" dirty="0"/>
                  <a:t>Recycling Information Campaign: recycling rate </a:t>
                </a:r>
                <a14:m>
                  <m:oMath xmlns:m="http://schemas.openxmlformats.org/officeDocument/2006/math">
                    <m:r>
                      <a:rPr lang="en-US" b="0" i="1" smtClean="0">
                        <a:latin typeface="Cambria Math" panose="02040503050406030204" pitchFamily="18" charset="0"/>
                      </a:rPr>
                      <m:t>𝑃𝐶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𝑟𝑒𝑐𝑦𝑐𝑙𝑒𝑑</m:t>
                        </m:r>
                      </m:sub>
                    </m:sSub>
                  </m:oMath>
                </a14:m>
                <a:r>
                  <a:rPr lang="en-US" dirty="0"/>
                  <a:t> increases proportionally to events organization frequency.</a:t>
                </a:r>
              </a:p>
              <a:p>
                <a:pPr marL="342900" indent="-342900">
                  <a:buFont typeface="Arial" panose="020B0604020202020204" pitchFamily="34" charset="0"/>
                  <a:buChar char="•"/>
                </a:pPr>
                <a:r>
                  <a:rPr lang="en-US" dirty="0"/>
                  <a:t>Enhanced Scenario (both interventions) further improves recycling rate.</a:t>
                </a:r>
              </a:p>
              <a:p>
                <a:endParaRPr lang="en-US" dirty="0"/>
              </a:p>
            </p:txBody>
          </p:sp>
        </mc:Choice>
        <mc:Fallback xmlns="">
          <p:sp>
            <p:nvSpPr>
              <p:cNvPr id="3" name="Content Placeholder 2">
                <a:extLst>
                  <a:ext uri="{FF2B5EF4-FFF2-40B4-BE49-F238E27FC236}">
                    <a16:creationId xmlns:a16="http://schemas.microsoft.com/office/drawing/2014/main" id="{ACC8FE99-1E09-9C7D-3097-E1B3A9F11BB8}"/>
                  </a:ext>
                </a:extLst>
              </p:cNvPr>
              <p:cNvSpPr>
                <a:spLocks noGrp="1" noRot="1" noChangeAspect="1" noMove="1" noResize="1" noEditPoints="1" noAdjustHandles="1" noChangeArrowheads="1" noChangeShapeType="1" noTextEdit="1"/>
              </p:cNvSpPr>
              <p:nvPr>
                <p:ph idx="1"/>
              </p:nvPr>
            </p:nvSpPr>
            <p:spPr>
              <a:xfrm>
                <a:off x="264921" y="1142999"/>
                <a:ext cx="6194874" cy="4864693"/>
              </a:xfrm>
              <a:blipFill>
                <a:blip r:embed="rId2"/>
                <a:stretch>
                  <a:fillRect l="-1475" t="-1001"/>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618E746-D561-39EE-FFB3-02A38D42C896}"/>
              </a:ext>
            </a:extLst>
          </p:cNvPr>
          <p:cNvGrpSpPr/>
          <p:nvPr/>
        </p:nvGrpSpPr>
        <p:grpSpPr>
          <a:xfrm>
            <a:off x="7165717" y="1346276"/>
            <a:ext cx="4266389" cy="3824503"/>
            <a:chOff x="7494240" y="2387528"/>
            <a:chExt cx="4266389" cy="3824503"/>
          </a:xfrm>
        </p:grpSpPr>
        <p:pic>
          <p:nvPicPr>
            <p:cNvPr id="5" name="Picture 4" descr="A graph with numbers and lines&#10;&#10;Description automatically generated">
              <a:extLst>
                <a:ext uri="{FF2B5EF4-FFF2-40B4-BE49-F238E27FC236}">
                  <a16:creationId xmlns:a16="http://schemas.microsoft.com/office/drawing/2014/main" id="{D4880515-260E-B574-0BA4-FFE820251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240" y="2387528"/>
              <a:ext cx="4248472" cy="326359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DB6FC3-8A63-BC4C-EC44-B8A850505BFF}"/>
                    </a:ext>
                  </a:extLst>
                </p:cNvPr>
                <p:cNvSpPr txBox="1"/>
                <p:nvPr/>
              </p:nvSpPr>
              <p:spPr>
                <a:xfrm>
                  <a:off x="7663388" y="5735747"/>
                  <a:ext cx="4097241" cy="476284"/>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Recycling Information Campaign result: recycling rate </a:t>
                  </a:r>
                  <a14:m>
                    <m:oMath xmlns:m="http://schemas.openxmlformats.org/officeDocument/2006/math">
                      <m:r>
                        <a:rPr lang="en-US" sz="1200" b="0" i="1" smtClean="0">
                          <a:latin typeface="Cambria Math" panose="02040503050406030204" pitchFamily="18" charset="0"/>
                        </a:rPr>
                        <m:t>𝑃𝐶</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𝑟𝑒𝑐𝑦𝑐𝑙𝑒𝑑</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(higher is better) by campaign frequency. </a:t>
                  </a:r>
                </a:p>
              </p:txBody>
            </p:sp>
          </mc:Choice>
          <mc:Fallback xmlns="">
            <p:sp>
              <p:nvSpPr>
                <p:cNvPr id="6" name="TextBox 5">
                  <a:extLst>
                    <a:ext uri="{FF2B5EF4-FFF2-40B4-BE49-F238E27FC236}">
                      <a16:creationId xmlns:a16="http://schemas.microsoft.com/office/drawing/2014/main" id="{D9DB6FC3-8A63-BC4C-EC44-B8A850505BFF}"/>
                    </a:ext>
                  </a:extLst>
                </p:cNvPr>
                <p:cNvSpPr txBox="1">
                  <a:spLocks noRot="1" noChangeAspect="1" noMove="1" noResize="1" noEditPoints="1" noAdjustHandles="1" noChangeArrowheads="1" noChangeShapeType="1" noTextEdit="1"/>
                </p:cNvSpPr>
                <p:nvPr/>
              </p:nvSpPr>
              <p:spPr>
                <a:xfrm>
                  <a:off x="7663388" y="5735747"/>
                  <a:ext cx="4097241" cy="476284"/>
                </a:xfrm>
                <a:prstGeom prst="rect">
                  <a:avLst/>
                </a:prstGeom>
                <a:blipFill>
                  <a:blip r:embed="rId4"/>
                  <a:stretch>
                    <a:fillRect b="-7692"/>
                  </a:stretch>
                </a:blipFill>
              </p:spPr>
              <p:txBody>
                <a:bodyPr/>
                <a:lstStyle/>
                <a:p>
                  <a:r>
                    <a:rPr lang="en-US">
                      <a:noFill/>
                    </a:rPr>
                    <a:t> </a:t>
                  </a:r>
                </a:p>
              </p:txBody>
            </p:sp>
          </mc:Fallback>
        </mc:AlternateContent>
      </p:grpSp>
      <p:pic>
        <p:nvPicPr>
          <p:cNvPr id="7" name="Picture 14" descr="Profile for Agency for Science, Technology and Research (A*STAR)">
            <a:extLst>
              <a:ext uri="{FF2B5EF4-FFF2-40B4-BE49-F238E27FC236}">
                <a16:creationId xmlns:a16="http://schemas.microsoft.com/office/drawing/2014/main" id="{DEA65889-AFED-6A94-D9DF-83DA6C086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8959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6E5E-6C0B-0FBE-7B76-4E12FAF236A2}"/>
              </a:ext>
            </a:extLst>
          </p:cNvPr>
          <p:cNvSpPr>
            <a:spLocks noGrp="1"/>
          </p:cNvSpPr>
          <p:nvPr>
            <p:ph type="title"/>
          </p:nvPr>
        </p:nvSpPr>
        <p:spPr/>
        <p:txBody>
          <a:bodyPr/>
          <a:lstStyle/>
          <a:p>
            <a:r>
              <a:rPr lang="en-US" sz="3200" dirty="0"/>
              <a:t>Sensitivity Analysis – Are the Results Trustworthy?</a:t>
            </a:r>
            <a:endParaRPr lang="en-US" dirty="0"/>
          </a:p>
        </p:txBody>
      </p:sp>
      <p:sp>
        <p:nvSpPr>
          <p:cNvPr id="3" name="Content Placeholder 2">
            <a:extLst>
              <a:ext uri="{FF2B5EF4-FFF2-40B4-BE49-F238E27FC236}">
                <a16:creationId xmlns:a16="http://schemas.microsoft.com/office/drawing/2014/main" id="{5EC9BCA9-A2EC-B1EA-CAF4-053CAE748017}"/>
              </a:ext>
            </a:extLst>
          </p:cNvPr>
          <p:cNvSpPr>
            <a:spLocks noGrp="1"/>
          </p:cNvSpPr>
          <p:nvPr>
            <p:ph idx="1"/>
          </p:nvPr>
        </p:nvSpPr>
        <p:spPr/>
        <p:txBody>
          <a:bodyPr/>
          <a:lstStyle/>
          <a:p>
            <a:pPr marL="342900" indent="-342900">
              <a:buFont typeface="Arial" panose="020B0604020202020204" pitchFamily="34" charset="0"/>
              <a:buChar char="•"/>
            </a:pPr>
            <a:r>
              <a:rPr lang="en-US" dirty="0"/>
              <a:t>One-factor-at-a-time (OFAT) sensitivity analysis.</a:t>
            </a:r>
          </a:p>
          <a:p>
            <a:pPr marL="342900" indent="-342900">
              <a:buFont typeface="Arial" panose="020B0604020202020204" pitchFamily="34" charset="0"/>
              <a:buChar char="•"/>
            </a:pPr>
            <a:r>
              <a:rPr lang="en-US" dirty="0"/>
              <a:t>Scenarios: baseline (no intervention) and enhanced (both interventions).</a:t>
            </a:r>
          </a:p>
          <a:p>
            <a:pPr marL="342900" indent="-342900">
              <a:buFont typeface="Arial" panose="020B0604020202020204" pitchFamily="34" charset="0"/>
              <a:buChar char="•"/>
            </a:pPr>
            <a:r>
              <a:rPr lang="en-US" dirty="0"/>
              <a:t>Implementing interventions </a:t>
            </a:r>
            <a:r>
              <a:rPr lang="en-US" b="1" dirty="0"/>
              <a:t>constantly improves recycling participation</a:t>
            </a:r>
            <a:r>
              <a:rPr lang="en-US" dirty="0"/>
              <a:t>.</a:t>
            </a:r>
          </a:p>
        </p:txBody>
      </p:sp>
      <p:grpSp>
        <p:nvGrpSpPr>
          <p:cNvPr id="4" name="Group 3">
            <a:extLst>
              <a:ext uri="{FF2B5EF4-FFF2-40B4-BE49-F238E27FC236}">
                <a16:creationId xmlns:a16="http://schemas.microsoft.com/office/drawing/2014/main" id="{47917353-E6DD-41BF-253C-127DE32E5090}"/>
              </a:ext>
            </a:extLst>
          </p:cNvPr>
          <p:cNvGrpSpPr/>
          <p:nvPr/>
        </p:nvGrpSpPr>
        <p:grpSpPr>
          <a:xfrm>
            <a:off x="133627" y="2664542"/>
            <a:ext cx="11663686" cy="3417637"/>
            <a:chOff x="580310" y="3069581"/>
            <a:chExt cx="11663686" cy="3417637"/>
          </a:xfrm>
        </p:grpSpPr>
        <p:pic>
          <p:nvPicPr>
            <p:cNvPr id="5" name="Picture 4" descr="A group of graphs with numbers&#10;&#10;Description automatically generated">
              <a:extLst>
                <a:ext uri="{FF2B5EF4-FFF2-40B4-BE49-F238E27FC236}">
                  <a16:creationId xmlns:a16="http://schemas.microsoft.com/office/drawing/2014/main" id="{43AC26D9-8A88-EC69-8F89-98F4E5741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310" y="3069581"/>
              <a:ext cx="11663686" cy="290104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D14009-FC64-793F-F131-28B2955C32AB}"/>
                    </a:ext>
                  </a:extLst>
                </p:cNvPr>
                <p:cNvSpPr txBox="1"/>
                <p:nvPr/>
              </p:nvSpPr>
              <p:spPr>
                <a:xfrm>
                  <a:off x="1026899" y="6010484"/>
                  <a:ext cx="11027432" cy="476734"/>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Results for sensitivity analysis on recycling rate </a:t>
                  </a:r>
                  <a14:m>
                    <m:oMath xmlns:m="http://schemas.openxmlformats.org/officeDocument/2006/math">
                      <m:r>
                        <a:rPr lang="en-US" sz="1200" b="0" i="1" smtClean="0">
                          <a:latin typeface="Cambria Math" panose="02040503050406030204" pitchFamily="18" charset="0"/>
                        </a:rPr>
                        <m:t>𝑃𝐶</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𝑟𝑒𝑐𝑦𝑐𝑙𝑒𝑑</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(higher is better) and retention time </a:t>
                  </a:r>
                  <a14:m>
                    <m:oMath xmlns:m="http://schemas.openxmlformats.org/officeDocument/2006/math">
                      <m:sSub>
                        <m:sSubPr>
                          <m:ctrlPr>
                            <a:rPr lang="en-US" sz="1200" b="0" i="1" smtClean="0">
                              <a:latin typeface="Cambria Math" panose="02040503050406030204" pitchFamily="18" charset="0"/>
                              <a:ea typeface="Calibri" panose="020F0502020204030204" pitchFamily="34" charset="0"/>
                              <a:cs typeface="Calibri" panose="020F0502020204030204" pitchFamily="34" charset="0"/>
                            </a:rPr>
                          </m:ctrlPr>
                        </m:sSubPr>
                        <m:e>
                          <m:r>
                            <a:rPr lang="en-US" sz="1200" b="0" i="1" smtClean="0">
                              <a:latin typeface="Cambria Math" panose="02040503050406030204" pitchFamily="18" charset="0"/>
                              <a:ea typeface="Calibri" panose="020F0502020204030204" pitchFamily="34" charset="0"/>
                              <a:cs typeface="Calibri" panose="020F0502020204030204" pitchFamily="34" charset="0"/>
                            </a:rPr>
                            <m:t>𝑇</m:t>
                          </m:r>
                        </m:e>
                        <m:sub>
                          <m:r>
                            <a:rPr lang="en-US" sz="1200" b="0" i="1" smtClean="0">
                              <a:latin typeface="Cambria Math" panose="02040503050406030204" pitchFamily="18" charset="0"/>
                              <a:ea typeface="Calibri" panose="020F0502020204030204" pitchFamily="34" charset="0"/>
                              <a:cs typeface="Calibri" panose="020F0502020204030204" pitchFamily="34" charset="0"/>
                            </a:rPr>
                            <m:t>𝑎𝑣𝑔</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(lower is better). Baseline: no intervention is implemented. Enhanced: implementing both Nearest Recycling Sites Assignment and Recycling Information Campaign (bi-annual frequency).</a:t>
                  </a:r>
                </a:p>
              </p:txBody>
            </p:sp>
          </mc:Choice>
          <mc:Fallback xmlns="">
            <p:sp>
              <p:nvSpPr>
                <p:cNvPr id="6" name="TextBox 5">
                  <a:extLst>
                    <a:ext uri="{FF2B5EF4-FFF2-40B4-BE49-F238E27FC236}">
                      <a16:creationId xmlns:a16="http://schemas.microsoft.com/office/drawing/2014/main" id="{7BD14009-FC64-793F-F131-28B2955C32AB}"/>
                    </a:ext>
                  </a:extLst>
                </p:cNvPr>
                <p:cNvSpPr txBox="1">
                  <a:spLocks noRot="1" noChangeAspect="1" noMove="1" noResize="1" noEditPoints="1" noAdjustHandles="1" noChangeArrowheads="1" noChangeShapeType="1" noTextEdit="1"/>
                </p:cNvSpPr>
                <p:nvPr/>
              </p:nvSpPr>
              <p:spPr>
                <a:xfrm>
                  <a:off x="1026899" y="6010484"/>
                  <a:ext cx="11027432" cy="476734"/>
                </a:xfrm>
                <a:prstGeom prst="rect">
                  <a:avLst/>
                </a:prstGeom>
                <a:blipFill>
                  <a:blip r:embed="rId3"/>
                  <a:stretch>
                    <a:fillRect b="-10256"/>
                  </a:stretch>
                </a:blipFill>
              </p:spPr>
              <p:txBody>
                <a:bodyPr/>
                <a:lstStyle/>
                <a:p>
                  <a:r>
                    <a:rPr lang="en-US">
                      <a:noFill/>
                    </a:rPr>
                    <a:t> </a:t>
                  </a:r>
                </a:p>
              </p:txBody>
            </p:sp>
          </mc:Fallback>
        </mc:AlternateContent>
      </p:grpSp>
      <p:pic>
        <p:nvPicPr>
          <p:cNvPr id="7" name="Picture 14" descr="Profile for Agency for Science, Technology and Research (A*STAR)">
            <a:extLst>
              <a:ext uri="{FF2B5EF4-FFF2-40B4-BE49-F238E27FC236}">
                <a16:creationId xmlns:a16="http://schemas.microsoft.com/office/drawing/2014/main" id="{C85EFA43-5CE3-52BB-4DCD-DDEEC40AE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2570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F05D-1B31-DE79-0F22-75B242CCFC2D}"/>
              </a:ext>
            </a:extLst>
          </p:cNvPr>
          <p:cNvSpPr>
            <a:spLocks noGrp="1"/>
          </p:cNvSpPr>
          <p:nvPr>
            <p:ph type="title"/>
          </p:nvPr>
        </p:nvSpPr>
        <p:spPr/>
        <p:txBody>
          <a:bodyPr/>
          <a:lstStyle/>
          <a:p>
            <a:r>
              <a:rPr lang="en-US" dirty="0"/>
              <a:t>Conclusion and Potential Developments</a:t>
            </a:r>
          </a:p>
        </p:txBody>
      </p:sp>
      <p:sp>
        <p:nvSpPr>
          <p:cNvPr id="3" name="Text Placeholder 2">
            <a:extLst>
              <a:ext uri="{FF2B5EF4-FFF2-40B4-BE49-F238E27FC236}">
                <a16:creationId xmlns:a16="http://schemas.microsoft.com/office/drawing/2014/main" id="{B0C86112-8091-19E8-AE62-CCB618754B8F}"/>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CE950D22-F39A-4715-9947-E9B9C82E8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933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2D79-F379-C122-17CA-DA12D1CC0DEA}"/>
              </a:ext>
            </a:extLst>
          </p:cNvPr>
          <p:cNvSpPr>
            <a:spLocks noGrp="1"/>
          </p:cNvSpPr>
          <p:nvPr>
            <p:ph type="title"/>
          </p:nvPr>
        </p:nvSpPr>
        <p:spPr/>
        <p:txBody>
          <a:bodyPr/>
          <a:lstStyle/>
          <a:p>
            <a:r>
              <a:rPr lang="en-US" sz="3200" dirty="0"/>
              <a:t>Conclusion</a:t>
            </a:r>
            <a:endParaRPr lang="en-US" dirty="0"/>
          </a:p>
        </p:txBody>
      </p:sp>
      <p:sp>
        <p:nvSpPr>
          <p:cNvPr id="3" name="Content Placeholder 2">
            <a:extLst>
              <a:ext uri="{FF2B5EF4-FFF2-40B4-BE49-F238E27FC236}">
                <a16:creationId xmlns:a16="http://schemas.microsoft.com/office/drawing/2014/main" id="{1E59AAD3-A8A8-B8CA-5AA1-395060611C79}"/>
              </a:ext>
            </a:extLst>
          </p:cNvPr>
          <p:cNvSpPr>
            <a:spLocks noGrp="1"/>
          </p:cNvSpPr>
          <p:nvPr>
            <p:ph idx="1"/>
          </p:nvPr>
        </p:nvSpPr>
        <p:spPr>
          <a:xfrm>
            <a:off x="264920" y="1143000"/>
            <a:ext cx="11630825" cy="2789904"/>
          </a:xfrm>
        </p:spPr>
        <p:txBody>
          <a:bodyPr/>
          <a:lstStyle/>
          <a:p>
            <a:pPr marL="285750" indent="-285750">
              <a:buFont typeface="Arial" panose="020B0604020202020204" pitchFamily="34" charset="0"/>
              <a:buChar char="•"/>
            </a:pPr>
            <a:r>
              <a:rPr lang="en-US" dirty="0"/>
              <a:t>Agent-based model to simulate e-waste collection system and recycling </a:t>
            </a:r>
            <a:r>
              <a:rPr lang="en-US" dirty="0" err="1"/>
              <a:t>behaviours</a:t>
            </a:r>
            <a:r>
              <a:rPr lang="en-US" dirty="0"/>
              <a:t> in Singapore.</a:t>
            </a:r>
          </a:p>
          <a:p>
            <a:pPr marL="285750" indent="-285750">
              <a:buFont typeface="Arial" panose="020B0604020202020204" pitchFamily="34" charset="0"/>
              <a:buChar char="•"/>
            </a:pPr>
            <a:r>
              <a:rPr lang="en-US" dirty="0"/>
              <a:t>Provide </a:t>
            </a:r>
            <a:r>
              <a:rPr lang="en-US" b="1" dirty="0"/>
              <a:t>policymakers</a:t>
            </a:r>
            <a:r>
              <a:rPr lang="en-US" dirty="0"/>
              <a:t> with </a:t>
            </a:r>
            <a:r>
              <a:rPr lang="en-US" b="1" dirty="0"/>
              <a:t>insights for interventions design</a:t>
            </a:r>
            <a:r>
              <a:rPr lang="en-US" dirty="0"/>
              <a:t>.</a:t>
            </a:r>
          </a:p>
          <a:p>
            <a:pPr marL="285750" indent="-285750">
              <a:buFont typeface="Arial" panose="020B0604020202020204" pitchFamily="34" charset="0"/>
              <a:buChar char="•"/>
            </a:pPr>
            <a:r>
              <a:rPr lang="en-US" dirty="0"/>
              <a:t>Assessment of Interventions: Nearest Recycling Sites Assignment and Recycling Information Campaigns.</a:t>
            </a:r>
          </a:p>
          <a:p>
            <a:endParaRPr lang="en-US" dirty="0"/>
          </a:p>
        </p:txBody>
      </p:sp>
      <p:grpSp>
        <p:nvGrpSpPr>
          <p:cNvPr id="14" name="Group 13">
            <a:extLst>
              <a:ext uri="{FF2B5EF4-FFF2-40B4-BE49-F238E27FC236}">
                <a16:creationId xmlns:a16="http://schemas.microsoft.com/office/drawing/2014/main" id="{99813F0F-9C1C-1E74-C9C2-F368D4A6B8A3}"/>
              </a:ext>
            </a:extLst>
          </p:cNvPr>
          <p:cNvGrpSpPr/>
          <p:nvPr/>
        </p:nvGrpSpPr>
        <p:grpSpPr>
          <a:xfrm>
            <a:off x="2532202" y="3682026"/>
            <a:ext cx="7123459" cy="2403449"/>
            <a:chOff x="2532202" y="3682026"/>
            <a:chExt cx="7123459" cy="2403449"/>
          </a:xfrm>
        </p:grpSpPr>
        <p:grpSp>
          <p:nvGrpSpPr>
            <p:cNvPr id="5" name="Group 4">
              <a:extLst>
                <a:ext uri="{FF2B5EF4-FFF2-40B4-BE49-F238E27FC236}">
                  <a16:creationId xmlns:a16="http://schemas.microsoft.com/office/drawing/2014/main" id="{9C9B4404-F4C7-638D-DC57-5DA5A8AB6571}"/>
                </a:ext>
              </a:extLst>
            </p:cNvPr>
            <p:cNvGrpSpPr/>
            <p:nvPr/>
          </p:nvGrpSpPr>
          <p:grpSpPr>
            <a:xfrm>
              <a:off x="2532202" y="3682026"/>
              <a:ext cx="7123459" cy="2403449"/>
              <a:chOff x="-207385" y="1011972"/>
              <a:chExt cx="14334962" cy="4849519"/>
            </a:xfrm>
          </p:grpSpPr>
          <p:pic>
            <p:nvPicPr>
              <p:cNvPr id="6" name="Picture 5" descr="A map of a city&#10;&#10;Description automatically generated">
                <a:extLst>
                  <a:ext uri="{FF2B5EF4-FFF2-40B4-BE49-F238E27FC236}">
                    <a16:creationId xmlns:a16="http://schemas.microsoft.com/office/drawing/2014/main" id="{2D8642CE-77B4-C836-8CD2-BF7583B00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854" y="1011972"/>
                <a:ext cx="3711281" cy="4129453"/>
              </a:xfrm>
              <a:prstGeom prst="rect">
                <a:avLst/>
              </a:prstGeom>
              <a:ln w="19050">
                <a:solidFill>
                  <a:srgbClr val="8CACDA"/>
                </a:solidFill>
              </a:ln>
            </p:spPr>
          </p:pic>
          <p:grpSp>
            <p:nvGrpSpPr>
              <p:cNvPr id="7" name="Group 6">
                <a:extLst>
                  <a:ext uri="{FF2B5EF4-FFF2-40B4-BE49-F238E27FC236}">
                    <a16:creationId xmlns:a16="http://schemas.microsoft.com/office/drawing/2014/main" id="{19D7ED40-FF21-2D3C-502D-85A05BFFB359}"/>
                  </a:ext>
                </a:extLst>
              </p:cNvPr>
              <p:cNvGrpSpPr/>
              <p:nvPr/>
            </p:nvGrpSpPr>
            <p:grpSpPr>
              <a:xfrm>
                <a:off x="983433" y="1397009"/>
                <a:ext cx="6514408" cy="3744416"/>
                <a:chOff x="983432" y="1412776"/>
                <a:chExt cx="6514408" cy="3744416"/>
              </a:xfrm>
            </p:grpSpPr>
            <p:pic>
              <p:nvPicPr>
                <p:cNvPr id="22" name="Picture 21" descr="A group of small dots&#10;&#10;Description automatically generated">
                  <a:extLst>
                    <a:ext uri="{FF2B5EF4-FFF2-40B4-BE49-F238E27FC236}">
                      <a16:creationId xmlns:a16="http://schemas.microsoft.com/office/drawing/2014/main" id="{CC53CD92-57F8-4DCA-1A36-B87208298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2" y="1412776"/>
                  <a:ext cx="6514408" cy="3744416"/>
                </a:xfrm>
                <a:prstGeom prst="rect">
                  <a:avLst/>
                </a:prstGeom>
                <a:ln>
                  <a:solidFill>
                    <a:schemeClr val="tx1"/>
                  </a:solidFill>
                </a:ln>
              </p:spPr>
            </p:pic>
            <p:sp>
              <p:nvSpPr>
                <p:cNvPr id="23" name="Rectangle 22">
                  <a:extLst>
                    <a:ext uri="{FF2B5EF4-FFF2-40B4-BE49-F238E27FC236}">
                      <a16:creationId xmlns:a16="http://schemas.microsoft.com/office/drawing/2014/main" id="{C2EF9E0C-B4AA-05FD-F9EB-478266E325EF}"/>
                    </a:ext>
                  </a:extLst>
                </p:cNvPr>
                <p:cNvSpPr/>
                <p:nvPr/>
              </p:nvSpPr>
              <p:spPr>
                <a:xfrm>
                  <a:off x="6096000" y="2794879"/>
                  <a:ext cx="864096" cy="922179"/>
                </a:xfrm>
                <a:prstGeom prst="rect">
                  <a:avLst/>
                </a:prstGeom>
                <a:solidFill>
                  <a:srgbClr val="8CACDA">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72488B0-B552-40F1-B1F3-2214D0F0092F}"/>
                  </a:ext>
                </a:extLst>
              </p:cNvPr>
              <p:cNvSpPr txBox="1"/>
              <p:nvPr/>
            </p:nvSpPr>
            <p:spPr>
              <a:xfrm>
                <a:off x="-207385" y="5302581"/>
                <a:ext cx="14334962" cy="558910"/>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Visualization of our simulation. Colored dots represent recycling sites. Blocks are HDB apartment buildings.</a:t>
                </a:r>
              </a:p>
            </p:txBody>
          </p:sp>
        </p:grpSp>
        <p:cxnSp>
          <p:nvCxnSpPr>
            <p:cNvPr id="4" name="Straight Connector 3">
              <a:extLst>
                <a:ext uri="{FF2B5EF4-FFF2-40B4-BE49-F238E27FC236}">
                  <a16:creationId xmlns:a16="http://schemas.microsoft.com/office/drawing/2014/main" id="{334F1267-BD4D-8F98-F9AF-9BFC3AAADBFD}"/>
                </a:ext>
              </a:extLst>
            </p:cNvPr>
            <p:cNvCxnSpPr>
              <a:cxnSpLocks/>
            </p:cNvCxnSpPr>
            <p:nvPr/>
          </p:nvCxnSpPr>
          <p:spPr bwMode="auto">
            <a:xfrm flipV="1">
              <a:off x="5664538" y="3682026"/>
              <a:ext cx="972914" cy="875805"/>
            </a:xfrm>
            <a:prstGeom prst="line">
              <a:avLst/>
            </a:prstGeom>
            <a:solidFill>
              <a:schemeClr val="accent1"/>
            </a:solidFill>
            <a:ln w="9525" cap="flat" cmpd="sng" algn="ctr">
              <a:solidFill>
                <a:srgbClr val="8CACDA"/>
              </a:solidFill>
              <a:prstDash val="sysDash"/>
              <a:round/>
              <a:headEnd type="none" w="med" len="med"/>
              <a:tailEnd type="none" w="med" len="med"/>
            </a:ln>
            <a:effectLst/>
          </p:spPr>
        </p:cxnSp>
        <p:cxnSp>
          <p:nvCxnSpPr>
            <p:cNvPr id="11" name="Straight Connector 10">
              <a:extLst>
                <a:ext uri="{FF2B5EF4-FFF2-40B4-BE49-F238E27FC236}">
                  <a16:creationId xmlns:a16="http://schemas.microsoft.com/office/drawing/2014/main" id="{B36019FA-5A61-8E97-31E9-858BB011FFD0}"/>
                </a:ext>
              </a:extLst>
            </p:cNvPr>
            <p:cNvCxnSpPr>
              <a:cxnSpLocks/>
            </p:cNvCxnSpPr>
            <p:nvPr/>
          </p:nvCxnSpPr>
          <p:spPr bwMode="auto">
            <a:xfrm>
              <a:off x="5664538" y="5014868"/>
              <a:ext cx="972914" cy="713738"/>
            </a:xfrm>
            <a:prstGeom prst="line">
              <a:avLst/>
            </a:prstGeom>
            <a:solidFill>
              <a:schemeClr val="accent1"/>
            </a:solidFill>
            <a:ln w="9525" cap="flat" cmpd="sng" algn="ctr">
              <a:solidFill>
                <a:srgbClr val="8CACDA"/>
              </a:solidFill>
              <a:prstDash val="sysDash"/>
              <a:round/>
              <a:headEnd type="none" w="med" len="med"/>
              <a:tailEnd type="none" w="med" len="med"/>
            </a:ln>
            <a:effectLst/>
          </p:spPr>
        </p:cxnSp>
      </p:grpSp>
      <p:pic>
        <p:nvPicPr>
          <p:cNvPr id="15" name="Picture 14" descr="Profile for Agency for Science, Technology and Research (A*STAR)">
            <a:extLst>
              <a:ext uri="{FF2B5EF4-FFF2-40B4-BE49-F238E27FC236}">
                <a16:creationId xmlns:a16="http://schemas.microsoft.com/office/drawing/2014/main" id="{5685D08A-7AD3-BF82-EF63-126ECD8CF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13806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534E-8C25-8398-A858-80CF4E794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09058-C1C8-49A9-28B1-7480DDC548D7}"/>
              </a:ext>
            </a:extLst>
          </p:cNvPr>
          <p:cNvSpPr>
            <a:spLocks noGrp="1"/>
          </p:cNvSpPr>
          <p:nvPr>
            <p:ph type="title"/>
          </p:nvPr>
        </p:nvSpPr>
        <p:spPr/>
        <p:txBody>
          <a:bodyPr/>
          <a:lstStyle/>
          <a:p>
            <a:r>
              <a:rPr lang="en-US" sz="3200" dirty="0"/>
              <a:t>Ideas for Potential Development</a:t>
            </a:r>
            <a:endParaRPr lang="en-US" dirty="0"/>
          </a:p>
        </p:txBody>
      </p:sp>
      <p:sp>
        <p:nvSpPr>
          <p:cNvPr id="3" name="Content Placeholder 2">
            <a:extLst>
              <a:ext uri="{FF2B5EF4-FFF2-40B4-BE49-F238E27FC236}">
                <a16:creationId xmlns:a16="http://schemas.microsoft.com/office/drawing/2014/main" id="{1CDB3024-CB26-8BF1-3794-353C32E7241F}"/>
              </a:ext>
            </a:extLst>
          </p:cNvPr>
          <p:cNvSpPr>
            <a:spLocks noGrp="1"/>
          </p:cNvSpPr>
          <p:nvPr>
            <p:ph idx="1"/>
          </p:nvPr>
        </p:nvSpPr>
        <p:spPr>
          <a:xfrm>
            <a:off x="264920" y="1142999"/>
            <a:ext cx="11376473" cy="1492046"/>
          </a:xfrm>
        </p:spPr>
        <p:txBody>
          <a:bodyPr/>
          <a:lstStyle/>
          <a:p>
            <a:pPr marL="285750" indent="-285750">
              <a:buFont typeface="Arial" panose="020B0604020202020204" pitchFamily="34" charset="0"/>
              <a:buChar char="•"/>
            </a:pPr>
            <a:r>
              <a:rPr lang="en-US" dirty="0"/>
              <a:t>Exploration of other strategies: deposit refund schemes and incentive programs.</a:t>
            </a:r>
          </a:p>
          <a:p>
            <a:pPr marL="285750" indent="-285750">
              <a:buFont typeface="Arial" panose="020B0604020202020204" pitchFamily="34" charset="0"/>
              <a:buChar char="•"/>
            </a:pPr>
            <a:r>
              <a:rPr lang="en-US" b="1" dirty="0"/>
              <a:t>Collective Intelligence </a:t>
            </a:r>
            <a:r>
              <a:rPr lang="en-US" dirty="0"/>
              <a:t>and </a:t>
            </a:r>
            <a:r>
              <a:rPr lang="en-US" b="1" dirty="0"/>
              <a:t>Multi-Agent Reinforcement Learning </a:t>
            </a:r>
            <a:r>
              <a:rPr lang="en-US" dirty="0"/>
              <a:t>to enhance recycling objectives by </a:t>
            </a:r>
            <a:r>
              <a:rPr lang="en-US" b="1" dirty="0"/>
              <a:t>collaboration</a:t>
            </a:r>
            <a:r>
              <a:rPr lang="en-US" dirty="0"/>
              <a:t> and </a:t>
            </a:r>
            <a:r>
              <a:rPr lang="en-US" b="1" dirty="0"/>
              <a:t>competition</a:t>
            </a:r>
            <a:r>
              <a:rPr lang="en-US" dirty="0"/>
              <a:t> of individuals.</a:t>
            </a:r>
          </a:p>
          <a:p>
            <a:pPr marL="285750" indent="-285750">
              <a:buFont typeface="Arial" panose="020B0604020202020204" pitchFamily="34" charset="0"/>
              <a:buChar char="•"/>
            </a:pPr>
            <a:endParaRPr lang="en-US" dirty="0"/>
          </a:p>
        </p:txBody>
      </p:sp>
      <p:sp>
        <p:nvSpPr>
          <p:cNvPr id="41" name="TextBox 40">
            <a:extLst>
              <a:ext uri="{FF2B5EF4-FFF2-40B4-BE49-F238E27FC236}">
                <a16:creationId xmlns:a16="http://schemas.microsoft.com/office/drawing/2014/main" id="{B8A185F0-4623-ADA2-0257-7BA3C4BA7518}"/>
              </a:ext>
            </a:extLst>
          </p:cNvPr>
          <p:cNvSpPr txBox="1"/>
          <p:nvPr/>
        </p:nvSpPr>
        <p:spPr>
          <a:xfrm>
            <a:off x="2094352" y="5471290"/>
            <a:ext cx="9005799" cy="646331"/>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Illustration of employing </a:t>
            </a:r>
            <a:r>
              <a:rPr lang="en-US" sz="1200" b="1" i="1" dirty="0">
                <a:latin typeface="Calibri" panose="020F0502020204030204" pitchFamily="34" charset="0"/>
                <a:ea typeface="Calibri" panose="020F0502020204030204" pitchFamily="34" charset="0"/>
                <a:cs typeface="Calibri" panose="020F0502020204030204" pitchFamily="34" charset="0"/>
              </a:rPr>
              <a:t>Collective Intelligence </a:t>
            </a:r>
            <a:r>
              <a:rPr lang="en-US" sz="1200" i="1" dirty="0">
                <a:latin typeface="Calibri" panose="020F0502020204030204" pitchFamily="34" charset="0"/>
                <a:ea typeface="Calibri" panose="020F0502020204030204" pitchFamily="34" charset="0"/>
                <a:cs typeface="Calibri" panose="020F0502020204030204" pitchFamily="34" charset="0"/>
              </a:rPr>
              <a:t>and </a:t>
            </a:r>
            <a:r>
              <a:rPr lang="en-US" sz="1200" b="1" i="1" dirty="0">
                <a:latin typeface="Calibri" panose="020F0502020204030204" pitchFamily="34" charset="0"/>
                <a:ea typeface="Calibri" panose="020F0502020204030204" pitchFamily="34" charset="0"/>
                <a:cs typeface="Calibri" panose="020F0502020204030204" pitchFamily="34" charset="0"/>
              </a:rPr>
              <a:t>Multi-Agent Reinforcement Learning </a:t>
            </a:r>
            <a:r>
              <a:rPr lang="en-US" sz="1200" i="1" dirty="0">
                <a:latin typeface="Calibri" panose="020F0502020204030204" pitchFamily="34" charset="0"/>
                <a:ea typeface="Calibri" panose="020F0502020204030204" pitchFamily="34" charset="0"/>
                <a:cs typeface="Calibri" panose="020F0502020204030204" pitchFamily="34" charset="0"/>
              </a:rPr>
              <a:t>to improve recycling objectives. Agents are self-interested with individual objectives. Residents may ask their friend to help recycling if they are busy, compete with others to gain favorite vouchers. Collecting trucks need collaboration for optimal dynamic routing.  </a:t>
            </a:r>
          </a:p>
        </p:txBody>
      </p:sp>
      <p:grpSp>
        <p:nvGrpSpPr>
          <p:cNvPr id="119" name="Group 118">
            <a:extLst>
              <a:ext uri="{FF2B5EF4-FFF2-40B4-BE49-F238E27FC236}">
                <a16:creationId xmlns:a16="http://schemas.microsoft.com/office/drawing/2014/main" id="{4BDC11F7-9277-BBDB-6F51-DCE3F6E278FA}"/>
              </a:ext>
            </a:extLst>
          </p:cNvPr>
          <p:cNvGrpSpPr/>
          <p:nvPr/>
        </p:nvGrpSpPr>
        <p:grpSpPr>
          <a:xfrm>
            <a:off x="2370318" y="2832873"/>
            <a:ext cx="8355926" cy="2399935"/>
            <a:chOff x="914399" y="2828483"/>
            <a:chExt cx="8355926" cy="2399935"/>
          </a:xfrm>
        </p:grpSpPr>
        <p:pic>
          <p:nvPicPr>
            <p:cNvPr id="43" name="Picture 42">
              <a:extLst>
                <a:ext uri="{FF2B5EF4-FFF2-40B4-BE49-F238E27FC236}">
                  <a16:creationId xmlns:a16="http://schemas.microsoft.com/office/drawing/2014/main" id="{6B8624BF-6979-0264-EC2A-CD285A5D5BED}"/>
                </a:ext>
              </a:extLst>
            </p:cNvPr>
            <p:cNvPicPr>
              <a:picLocks noChangeAspect="1"/>
            </p:cNvPicPr>
            <p:nvPr/>
          </p:nvPicPr>
          <p:blipFill>
            <a:blip r:embed="rId2"/>
            <a:stretch>
              <a:fillRect/>
            </a:stretch>
          </p:blipFill>
          <p:spPr>
            <a:xfrm>
              <a:off x="2670299" y="4214313"/>
              <a:ext cx="548640" cy="548640"/>
            </a:xfrm>
            <a:prstGeom prst="rect">
              <a:avLst/>
            </a:prstGeom>
          </p:spPr>
        </p:pic>
        <p:pic>
          <p:nvPicPr>
            <p:cNvPr id="44" name="Picture 43">
              <a:extLst>
                <a:ext uri="{FF2B5EF4-FFF2-40B4-BE49-F238E27FC236}">
                  <a16:creationId xmlns:a16="http://schemas.microsoft.com/office/drawing/2014/main" id="{020209D3-6EC3-44C0-97DA-EF630A105F91}"/>
                </a:ext>
              </a:extLst>
            </p:cNvPr>
            <p:cNvPicPr>
              <a:picLocks noChangeAspect="1"/>
            </p:cNvPicPr>
            <p:nvPr/>
          </p:nvPicPr>
          <p:blipFill>
            <a:blip r:embed="rId3"/>
            <a:stretch>
              <a:fillRect/>
            </a:stretch>
          </p:blipFill>
          <p:spPr>
            <a:xfrm>
              <a:off x="1113917" y="4213965"/>
              <a:ext cx="548640" cy="548640"/>
            </a:xfrm>
            <a:prstGeom prst="rect">
              <a:avLst/>
            </a:prstGeom>
          </p:spPr>
        </p:pic>
        <p:cxnSp>
          <p:nvCxnSpPr>
            <p:cNvPr id="45" name="Straight Arrow Connector 44">
              <a:extLst>
                <a:ext uri="{FF2B5EF4-FFF2-40B4-BE49-F238E27FC236}">
                  <a16:creationId xmlns:a16="http://schemas.microsoft.com/office/drawing/2014/main" id="{D35B922D-ACC8-9C6C-C67C-7D1584BB78DA}"/>
                </a:ext>
              </a:extLst>
            </p:cNvPr>
            <p:cNvCxnSpPr>
              <a:stCxn id="43" idx="1"/>
              <a:endCxn id="44" idx="3"/>
            </p:cNvCxnSpPr>
            <p:nvPr/>
          </p:nvCxnSpPr>
          <p:spPr bwMode="auto">
            <a:xfrm flipH="1" flipV="1">
              <a:off x="1662557" y="4488285"/>
              <a:ext cx="1007742" cy="348"/>
            </a:xfrm>
            <a:prstGeom prst="straightConnector1">
              <a:avLst/>
            </a:prstGeom>
            <a:solidFill>
              <a:schemeClr val="accent1"/>
            </a:solidFill>
            <a:ln w="19050" cap="flat" cmpd="sng" algn="ctr">
              <a:solidFill>
                <a:schemeClr val="accent4"/>
              </a:solidFill>
              <a:prstDash val="solid"/>
              <a:round/>
              <a:headEnd type="none" w="med" len="med"/>
              <a:tailEnd type="triangle"/>
            </a:ln>
            <a:effectLst/>
          </p:spPr>
        </p:cxnSp>
        <p:sp>
          <p:nvSpPr>
            <p:cNvPr id="46" name="TextBox 45">
              <a:extLst>
                <a:ext uri="{FF2B5EF4-FFF2-40B4-BE49-F238E27FC236}">
                  <a16:creationId xmlns:a16="http://schemas.microsoft.com/office/drawing/2014/main" id="{FB37500D-8379-CB5F-BC90-8AD6721CBCBE}"/>
                </a:ext>
              </a:extLst>
            </p:cNvPr>
            <p:cNvSpPr txBox="1"/>
            <p:nvPr/>
          </p:nvSpPr>
          <p:spPr>
            <a:xfrm>
              <a:off x="1636341" y="4583974"/>
              <a:ext cx="1219651"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Help with recycling? </a:t>
              </a:r>
            </a:p>
          </p:txBody>
        </p:sp>
        <p:sp>
          <p:nvSpPr>
            <p:cNvPr id="47" name="Oval 46">
              <a:extLst>
                <a:ext uri="{FF2B5EF4-FFF2-40B4-BE49-F238E27FC236}">
                  <a16:creationId xmlns:a16="http://schemas.microsoft.com/office/drawing/2014/main" id="{91E545C7-D719-A7EF-D739-2A4CB5516C42}"/>
                </a:ext>
              </a:extLst>
            </p:cNvPr>
            <p:cNvSpPr/>
            <p:nvPr/>
          </p:nvSpPr>
          <p:spPr bwMode="auto">
            <a:xfrm>
              <a:off x="914399" y="4006578"/>
              <a:ext cx="2500973" cy="1150856"/>
            </a:xfrm>
            <a:custGeom>
              <a:avLst/>
              <a:gdLst>
                <a:gd name="connsiteX0" fmla="*/ 0 w 2500973"/>
                <a:gd name="connsiteY0" fmla="*/ 575428 h 1150856"/>
                <a:gd name="connsiteX1" fmla="*/ 1250487 w 2500973"/>
                <a:gd name="connsiteY1" fmla="*/ 0 h 1150856"/>
                <a:gd name="connsiteX2" fmla="*/ 2500974 w 2500973"/>
                <a:gd name="connsiteY2" fmla="*/ 575428 h 1150856"/>
                <a:gd name="connsiteX3" fmla="*/ 1250487 w 2500973"/>
                <a:gd name="connsiteY3" fmla="*/ 1150856 h 1150856"/>
                <a:gd name="connsiteX4" fmla="*/ 0 w 2500973"/>
                <a:gd name="connsiteY4" fmla="*/ 575428 h 115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973" h="1150856" extrusionOk="0">
                  <a:moveTo>
                    <a:pt x="0" y="575428"/>
                  </a:moveTo>
                  <a:cubicBezTo>
                    <a:pt x="-25006" y="408952"/>
                    <a:pt x="560798" y="41440"/>
                    <a:pt x="1250487" y="0"/>
                  </a:cubicBezTo>
                  <a:cubicBezTo>
                    <a:pt x="1980213" y="-20711"/>
                    <a:pt x="2544807" y="236202"/>
                    <a:pt x="2500974" y="575428"/>
                  </a:cubicBezTo>
                  <a:cubicBezTo>
                    <a:pt x="2645483" y="860696"/>
                    <a:pt x="1940162" y="1172486"/>
                    <a:pt x="1250487" y="1150856"/>
                  </a:cubicBezTo>
                  <a:cubicBezTo>
                    <a:pt x="601620" y="1217009"/>
                    <a:pt x="-35079" y="857004"/>
                    <a:pt x="0" y="575428"/>
                  </a:cubicBezTo>
                  <a:close/>
                </a:path>
              </a:pathLst>
            </a:custGeom>
            <a:noFill/>
            <a:ln w="19050" cap="flat" cmpd="sng" algn="ctr">
              <a:solidFill>
                <a:srgbClr val="00B050"/>
              </a:solidFill>
              <a:prstDash val="sysDash"/>
              <a:round/>
              <a:headEnd type="none" w="med" len="med"/>
              <a:tailEnd type="none" w="med" len="med"/>
              <a:extLst>
                <a:ext uri="{C807C97D-BFC1-408E-A445-0C87EB9F89A2}">
                  <ask:lineSketchStyleProps xmlns:ask="http://schemas.microsoft.com/office/drawing/2018/sketchyshapes" sd="1634779923">
                    <a:prstGeom prst="ellipse">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chemeClr val="tx1"/>
                </a:solidFill>
                <a:effectLst/>
                <a:latin typeface="Arial" pitchFamily="34" charset="0"/>
              </a:endParaRPr>
            </a:p>
          </p:txBody>
        </p:sp>
        <p:pic>
          <p:nvPicPr>
            <p:cNvPr id="48" name="Picture 47">
              <a:extLst>
                <a:ext uri="{FF2B5EF4-FFF2-40B4-BE49-F238E27FC236}">
                  <a16:creationId xmlns:a16="http://schemas.microsoft.com/office/drawing/2014/main" id="{41D052A6-6E1C-F96F-D3DD-A71A04AD3999}"/>
                </a:ext>
              </a:extLst>
            </p:cNvPr>
            <p:cNvPicPr>
              <a:picLocks noChangeAspect="1"/>
            </p:cNvPicPr>
            <p:nvPr/>
          </p:nvPicPr>
          <p:blipFill>
            <a:blip r:embed="rId4"/>
            <a:stretch>
              <a:fillRect/>
            </a:stretch>
          </p:blipFill>
          <p:spPr>
            <a:xfrm>
              <a:off x="2848564" y="3103903"/>
              <a:ext cx="548640" cy="548640"/>
            </a:xfrm>
            <a:prstGeom prst="rect">
              <a:avLst/>
            </a:prstGeom>
          </p:spPr>
        </p:pic>
        <p:sp>
          <p:nvSpPr>
            <p:cNvPr id="49" name="Oval 48">
              <a:extLst>
                <a:ext uri="{FF2B5EF4-FFF2-40B4-BE49-F238E27FC236}">
                  <a16:creationId xmlns:a16="http://schemas.microsoft.com/office/drawing/2014/main" id="{1A921A02-1930-2AF6-9E49-316671E02994}"/>
                </a:ext>
              </a:extLst>
            </p:cNvPr>
            <p:cNvSpPr/>
            <p:nvPr/>
          </p:nvSpPr>
          <p:spPr bwMode="auto">
            <a:xfrm>
              <a:off x="2527503" y="2970958"/>
              <a:ext cx="1048773" cy="2022756"/>
            </a:xfrm>
            <a:custGeom>
              <a:avLst/>
              <a:gdLst>
                <a:gd name="connsiteX0" fmla="*/ 0 w 1048773"/>
                <a:gd name="connsiteY0" fmla="*/ 1011378 h 2022756"/>
                <a:gd name="connsiteX1" fmla="*/ 524387 w 1048773"/>
                <a:gd name="connsiteY1" fmla="*/ 0 h 2022756"/>
                <a:gd name="connsiteX2" fmla="*/ 1048774 w 1048773"/>
                <a:gd name="connsiteY2" fmla="*/ 1011378 h 2022756"/>
                <a:gd name="connsiteX3" fmla="*/ 524387 w 1048773"/>
                <a:gd name="connsiteY3" fmla="*/ 2022756 h 2022756"/>
                <a:gd name="connsiteX4" fmla="*/ 0 w 1048773"/>
                <a:gd name="connsiteY4" fmla="*/ 1011378 h 202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73" h="2022756" extrusionOk="0">
                  <a:moveTo>
                    <a:pt x="0" y="1011378"/>
                  </a:moveTo>
                  <a:cubicBezTo>
                    <a:pt x="-7299" y="496981"/>
                    <a:pt x="235553" y="34422"/>
                    <a:pt x="524387" y="0"/>
                  </a:cubicBezTo>
                  <a:cubicBezTo>
                    <a:pt x="835211" y="-11236"/>
                    <a:pt x="1131089" y="412572"/>
                    <a:pt x="1048774" y="1011378"/>
                  </a:cubicBezTo>
                  <a:cubicBezTo>
                    <a:pt x="1117029" y="1554582"/>
                    <a:pt x="812961" y="2046361"/>
                    <a:pt x="524387" y="2022756"/>
                  </a:cubicBezTo>
                  <a:cubicBezTo>
                    <a:pt x="271286" y="2080594"/>
                    <a:pt x="-74569" y="1492944"/>
                    <a:pt x="0" y="1011378"/>
                  </a:cubicBezTo>
                  <a:close/>
                </a:path>
              </a:pathLst>
            </a:custGeom>
            <a:noFill/>
            <a:ln w="19050" cap="flat" cmpd="sng" algn="ctr">
              <a:solidFill>
                <a:srgbClr val="FF0000"/>
              </a:solidFill>
              <a:prstDash val="sysDash"/>
              <a:round/>
              <a:headEnd type="none" w="med" len="med"/>
              <a:tailEnd type="none" w="med" len="med"/>
              <a:extLst>
                <a:ext uri="{C807C97D-BFC1-408E-A445-0C87EB9F89A2}">
                  <ask:lineSketchStyleProps xmlns:ask="http://schemas.microsoft.com/office/drawing/2018/sketchyshapes" sd="1634779923">
                    <a:prstGeom prst="ellipse">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chemeClr val="tx1"/>
                </a:solidFill>
                <a:effectLst/>
                <a:latin typeface="Arial" pitchFamily="34" charset="0"/>
              </a:endParaRPr>
            </a:p>
          </p:txBody>
        </p:sp>
        <p:pic>
          <p:nvPicPr>
            <p:cNvPr id="72" name="Picture 71">
              <a:extLst>
                <a:ext uri="{FF2B5EF4-FFF2-40B4-BE49-F238E27FC236}">
                  <a16:creationId xmlns:a16="http://schemas.microsoft.com/office/drawing/2014/main" id="{487C4E00-F3B9-71F3-096B-3F2EFE80F859}"/>
                </a:ext>
              </a:extLst>
            </p:cNvPr>
            <p:cNvPicPr>
              <a:picLocks noChangeAspect="1"/>
            </p:cNvPicPr>
            <p:nvPr/>
          </p:nvPicPr>
          <p:blipFill>
            <a:blip r:embed="rId5"/>
            <a:stretch>
              <a:fillRect/>
            </a:stretch>
          </p:blipFill>
          <p:spPr>
            <a:xfrm>
              <a:off x="4370391" y="3498043"/>
              <a:ext cx="548640" cy="548640"/>
            </a:xfrm>
            <a:prstGeom prst="rect">
              <a:avLst/>
            </a:prstGeom>
          </p:spPr>
        </p:pic>
        <p:pic>
          <p:nvPicPr>
            <p:cNvPr id="73" name="Picture 72">
              <a:extLst>
                <a:ext uri="{FF2B5EF4-FFF2-40B4-BE49-F238E27FC236}">
                  <a16:creationId xmlns:a16="http://schemas.microsoft.com/office/drawing/2014/main" id="{9D7A203D-ADA0-EC4B-B3AE-A247E73C0C7E}"/>
                </a:ext>
              </a:extLst>
            </p:cNvPr>
            <p:cNvPicPr>
              <a:picLocks noChangeAspect="1"/>
            </p:cNvPicPr>
            <p:nvPr/>
          </p:nvPicPr>
          <p:blipFill>
            <a:blip r:embed="rId6"/>
            <a:stretch>
              <a:fillRect/>
            </a:stretch>
          </p:blipFill>
          <p:spPr>
            <a:xfrm>
              <a:off x="3997756" y="3640818"/>
              <a:ext cx="365760" cy="365760"/>
            </a:xfrm>
            <a:prstGeom prst="rect">
              <a:avLst/>
            </a:prstGeom>
          </p:spPr>
        </p:pic>
        <p:cxnSp>
          <p:nvCxnSpPr>
            <p:cNvPr id="51" name="Straight Arrow Connector 50">
              <a:extLst>
                <a:ext uri="{FF2B5EF4-FFF2-40B4-BE49-F238E27FC236}">
                  <a16:creationId xmlns:a16="http://schemas.microsoft.com/office/drawing/2014/main" id="{82F6AAFF-DE33-77EF-F419-258B97D77180}"/>
                </a:ext>
              </a:extLst>
            </p:cNvPr>
            <p:cNvCxnSpPr>
              <a:cxnSpLocks/>
              <a:stCxn id="43" idx="3"/>
            </p:cNvCxnSpPr>
            <p:nvPr/>
          </p:nvCxnSpPr>
          <p:spPr bwMode="auto">
            <a:xfrm flipV="1">
              <a:off x="3218939" y="4006578"/>
              <a:ext cx="720897" cy="482055"/>
            </a:xfrm>
            <a:prstGeom prst="straightConnector1">
              <a:avLst/>
            </a:prstGeom>
            <a:solidFill>
              <a:schemeClr val="accent1"/>
            </a:solidFill>
            <a:ln w="19050" cap="flat" cmpd="sng" algn="ctr">
              <a:solidFill>
                <a:schemeClr val="accent4"/>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D99C4634-A002-CF5B-3D1D-90E1489AC0C3}"/>
                </a:ext>
              </a:extLst>
            </p:cNvPr>
            <p:cNvCxnSpPr>
              <a:cxnSpLocks/>
              <a:stCxn id="48" idx="3"/>
            </p:cNvCxnSpPr>
            <p:nvPr/>
          </p:nvCxnSpPr>
          <p:spPr bwMode="auto">
            <a:xfrm>
              <a:off x="3397204" y="3378223"/>
              <a:ext cx="474953" cy="361477"/>
            </a:xfrm>
            <a:prstGeom prst="straightConnector1">
              <a:avLst/>
            </a:prstGeom>
            <a:solidFill>
              <a:schemeClr val="accent1"/>
            </a:solidFill>
            <a:ln w="19050" cap="flat" cmpd="sng" algn="ctr">
              <a:solidFill>
                <a:schemeClr val="accent4"/>
              </a:solidFill>
              <a:prstDash val="solid"/>
              <a:round/>
              <a:headEnd type="none" w="med" len="med"/>
              <a:tailEnd type="triangle"/>
            </a:ln>
            <a:effectLst/>
          </p:spPr>
        </p:cxnSp>
        <p:pic>
          <p:nvPicPr>
            <p:cNvPr id="53" name="Picture 52">
              <a:extLst>
                <a:ext uri="{FF2B5EF4-FFF2-40B4-BE49-F238E27FC236}">
                  <a16:creationId xmlns:a16="http://schemas.microsoft.com/office/drawing/2014/main" id="{9A4119D7-77F8-060B-8C24-FA637E9A1599}"/>
                </a:ext>
              </a:extLst>
            </p:cNvPr>
            <p:cNvPicPr>
              <a:picLocks noChangeAspect="1"/>
            </p:cNvPicPr>
            <p:nvPr/>
          </p:nvPicPr>
          <p:blipFill>
            <a:blip r:embed="rId5"/>
            <a:stretch>
              <a:fillRect/>
            </a:stretch>
          </p:blipFill>
          <p:spPr>
            <a:xfrm>
              <a:off x="5283636" y="4679778"/>
              <a:ext cx="548640" cy="548640"/>
            </a:xfrm>
            <a:prstGeom prst="rect">
              <a:avLst/>
            </a:prstGeom>
          </p:spPr>
        </p:pic>
        <p:pic>
          <p:nvPicPr>
            <p:cNvPr id="54" name="Picture 53">
              <a:extLst>
                <a:ext uri="{FF2B5EF4-FFF2-40B4-BE49-F238E27FC236}">
                  <a16:creationId xmlns:a16="http://schemas.microsoft.com/office/drawing/2014/main" id="{FAC09474-6C99-7E05-C6CC-BE6BD0E31409}"/>
                </a:ext>
              </a:extLst>
            </p:cNvPr>
            <p:cNvPicPr>
              <a:picLocks noChangeAspect="1"/>
            </p:cNvPicPr>
            <p:nvPr/>
          </p:nvPicPr>
          <p:blipFill>
            <a:blip r:embed="rId7"/>
            <a:stretch>
              <a:fillRect/>
            </a:stretch>
          </p:blipFill>
          <p:spPr>
            <a:xfrm>
              <a:off x="6303807" y="4130675"/>
              <a:ext cx="548640" cy="548640"/>
            </a:xfrm>
            <a:prstGeom prst="rect">
              <a:avLst/>
            </a:prstGeom>
          </p:spPr>
        </p:pic>
        <p:pic>
          <p:nvPicPr>
            <p:cNvPr id="55" name="Picture 54">
              <a:extLst>
                <a:ext uri="{FF2B5EF4-FFF2-40B4-BE49-F238E27FC236}">
                  <a16:creationId xmlns:a16="http://schemas.microsoft.com/office/drawing/2014/main" id="{713CE9B4-0FCD-EB85-1FA4-0E7191A12C2D}"/>
                </a:ext>
              </a:extLst>
            </p:cNvPr>
            <p:cNvPicPr>
              <a:picLocks noChangeAspect="1"/>
            </p:cNvPicPr>
            <p:nvPr/>
          </p:nvPicPr>
          <p:blipFill>
            <a:blip r:embed="rId8"/>
            <a:stretch>
              <a:fillRect/>
            </a:stretch>
          </p:blipFill>
          <p:spPr>
            <a:xfrm>
              <a:off x="6218151" y="3365725"/>
              <a:ext cx="548640" cy="548640"/>
            </a:xfrm>
            <a:prstGeom prst="rect">
              <a:avLst/>
            </a:prstGeom>
          </p:spPr>
        </p:pic>
        <p:sp>
          <p:nvSpPr>
            <p:cNvPr id="56" name="Oval 55">
              <a:extLst>
                <a:ext uri="{FF2B5EF4-FFF2-40B4-BE49-F238E27FC236}">
                  <a16:creationId xmlns:a16="http://schemas.microsoft.com/office/drawing/2014/main" id="{EF378F7B-8967-D8AE-9992-C105901D58BF}"/>
                </a:ext>
              </a:extLst>
            </p:cNvPr>
            <p:cNvSpPr/>
            <p:nvPr/>
          </p:nvSpPr>
          <p:spPr bwMode="auto">
            <a:xfrm>
              <a:off x="6027137" y="3197451"/>
              <a:ext cx="988153" cy="1799949"/>
            </a:xfrm>
            <a:custGeom>
              <a:avLst/>
              <a:gdLst>
                <a:gd name="connsiteX0" fmla="*/ 0 w 988153"/>
                <a:gd name="connsiteY0" fmla="*/ 899975 h 1799949"/>
                <a:gd name="connsiteX1" fmla="*/ 494077 w 988153"/>
                <a:gd name="connsiteY1" fmla="*/ 0 h 1799949"/>
                <a:gd name="connsiteX2" fmla="*/ 988154 w 988153"/>
                <a:gd name="connsiteY2" fmla="*/ 899975 h 1799949"/>
                <a:gd name="connsiteX3" fmla="*/ 494077 w 988153"/>
                <a:gd name="connsiteY3" fmla="*/ 1799950 h 1799949"/>
                <a:gd name="connsiteX4" fmla="*/ 0 w 988153"/>
                <a:gd name="connsiteY4" fmla="*/ 899975 h 1799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153" h="1799949" extrusionOk="0">
                  <a:moveTo>
                    <a:pt x="0" y="899975"/>
                  </a:moveTo>
                  <a:cubicBezTo>
                    <a:pt x="-6514" y="442356"/>
                    <a:pt x="222146" y="41629"/>
                    <a:pt x="494077" y="0"/>
                  </a:cubicBezTo>
                  <a:cubicBezTo>
                    <a:pt x="799693" y="-17344"/>
                    <a:pt x="1052241" y="371606"/>
                    <a:pt x="988154" y="899975"/>
                  </a:cubicBezTo>
                  <a:cubicBezTo>
                    <a:pt x="1031449" y="1387271"/>
                    <a:pt x="764773" y="1849460"/>
                    <a:pt x="494077" y="1799950"/>
                  </a:cubicBezTo>
                  <a:cubicBezTo>
                    <a:pt x="239732" y="1829299"/>
                    <a:pt x="-59486" y="1335589"/>
                    <a:pt x="0" y="899975"/>
                  </a:cubicBezTo>
                  <a:close/>
                </a:path>
              </a:pathLst>
            </a:custGeom>
            <a:noFill/>
            <a:ln w="19050" cap="flat" cmpd="sng" algn="ctr">
              <a:solidFill>
                <a:srgbClr val="00B050"/>
              </a:solidFill>
              <a:prstDash val="sysDash"/>
              <a:round/>
              <a:headEnd type="none" w="med" len="med"/>
              <a:tailEnd type="none" w="med" len="med"/>
              <a:extLst>
                <a:ext uri="{C807C97D-BFC1-408E-A445-0C87EB9F89A2}">
                  <ask:lineSketchStyleProps xmlns:ask="http://schemas.microsoft.com/office/drawing/2018/sketchyshapes" sd="1634779923">
                    <a:prstGeom prst="ellipse">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chemeClr val="tx1"/>
                </a:solidFill>
                <a:effectLst/>
                <a:latin typeface="Arial" pitchFamily="34" charset="0"/>
              </a:endParaRPr>
            </a:p>
          </p:txBody>
        </p:sp>
        <p:cxnSp>
          <p:nvCxnSpPr>
            <p:cNvPr id="57" name="Straight Arrow Connector 56">
              <a:extLst>
                <a:ext uri="{FF2B5EF4-FFF2-40B4-BE49-F238E27FC236}">
                  <a16:creationId xmlns:a16="http://schemas.microsoft.com/office/drawing/2014/main" id="{FE1DA304-6EE0-EC68-D7F0-D1139CB143D0}"/>
                </a:ext>
              </a:extLst>
            </p:cNvPr>
            <p:cNvCxnSpPr>
              <a:cxnSpLocks/>
              <a:endCxn id="72" idx="3"/>
            </p:cNvCxnSpPr>
            <p:nvPr/>
          </p:nvCxnSpPr>
          <p:spPr bwMode="auto">
            <a:xfrm flipH="1">
              <a:off x="4919031" y="3674315"/>
              <a:ext cx="1176969" cy="98048"/>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pic>
          <p:nvPicPr>
            <p:cNvPr id="58" name="Picture 57">
              <a:extLst>
                <a:ext uri="{FF2B5EF4-FFF2-40B4-BE49-F238E27FC236}">
                  <a16:creationId xmlns:a16="http://schemas.microsoft.com/office/drawing/2014/main" id="{9ACC31CB-A395-3191-B0D9-20507968D9B3}"/>
                </a:ext>
              </a:extLst>
            </p:cNvPr>
            <p:cNvPicPr>
              <a:picLocks noChangeAspect="1"/>
            </p:cNvPicPr>
            <p:nvPr/>
          </p:nvPicPr>
          <p:blipFill>
            <a:blip r:embed="rId5"/>
            <a:stretch>
              <a:fillRect/>
            </a:stretch>
          </p:blipFill>
          <p:spPr>
            <a:xfrm>
              <a:off x="5289059" y="2880360"/>
              <a:ext cx="548640" cy="548640"/>
            </a:xfrm>
            <a:prstGeom prst="rect">
              <a:avLst/>
            </a:prstGeom>
          </p:spPr>
        </p:pic>
        <p:cxnSp>
          <p:nvCxnSpPr>
            <p:cNvPr id="59" name="Straight Arrow Connector 58">
              <a:extLst>
                <a:ext uri="{FF2B5EF4-FFF2-40B4-BE49-F238E27FC236}">
                  <a16:creationId xmlns:a16="http://schemas.microsoft.com/office/drawing/2014/main" id="{7A3EDCEA-9F4E-3478-D22B-0E8AD5A0FB12}"/>
                </a:ext>
              </a:extLst>
            </p:cNvPr>
            <p:cNvCxnSpPr>
              <a:cxnSpLocks/>
              <a:endCxn id="58" idx="1"/>
            </p:cNvCxnSpPr>
            <p:nvPr/>
          </p:nvCxnSpPr>
          <p:spPr bwMode="auto">
            <a:xfrm flipV="1">
              <a:off x="4993608" y="3154680"/>
              <a:ext cx="295451" cy="274320"/>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7A42E233-AE28-457F-F4DE-CA7AAE7A6505}"/>
                </a:ext>
              </a:extLst>
            </p:cNvPr>
            <p:cNvCxnSpPr>
              <a:cxnSpLocks/>
              <a:stCxn id="58" idx="3"/>
            </p:cNvCxnSpPr>
            <p:nvPr/>
          </p:nvCxnSpPr>
          <p:spPr bwMode="auto">
            <a:xfrm>
              <a:off x="5837699" y="3154680"/>
              <a:ext cx="295451" cy="298246"/>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pic>
          <p:nvPicPr>
            <p:cNvPr id="61" name="Picture 60">
              <a:extLst>
                <a:ext uri="{FF2B5EF4-FFF2-40B4-BE49-F238E27FC236}">
                  <a16:creationId xmlns:a16="http://schemas.microsoft.com/office/drawing/2014/main" id="{FE8923BA-B745-2710-D157-E5EDC5FBB3BF}"/>
                </a:ext>
              </a:extLst>
            </p:cNvPr>
            <p:cNvPicPr>
              <a:picLocks noChangeAspect="1"/>
            </p:cNvPicPr>
            <p:nvPr/>
          </p:nvPicPr>
          <p:blipFill>
            <a:blip r:embed="rId5"/>
            <a:stretch>
              <a:fillRect/>
            </a:stretch>
          </p:blipFill>
          <p:spPr>
            <a:xfrm>
              <a:off x="4452197" y="4262993"/>
              <a:ext cx="548640" cy="548640"/>
            </a:xfrm>
            <a:prstGeom prst="rect">
              <a:avLst/>
            </a:prstGeom>
          </p:spPr>
        </p:pic>
        <p:cxnSp>
          <p:nvCxnSpPr>
            <p:cNvPr id="62" name="Straight Arrow Connector 61">
              <a:extLst>
                <a:ext uri="{FF2B5EF4-FFF2-40B4-BE49-F238E27FC236}">
                  <a16:creationId xmlns:a16="http://schemas.microsoft.com/office/drawing/2014/main" id="{CEAB58E0-AA5A-5D9D-7302-9690DA94CE53}"/>
                </a:ext>
              </a:extLst>
            </p:cNvPr>
            <p:cNvCxnSpPr>
              <a:cxnSpLocks/>
              <a:endCxn id="53" idx="3"/>
            </p:cNvCxnSpPr>
            <p:nvPr/>
          </p:nvCxnSpPr>
          <p:spPr bwMode="auto">
            <a:xfrm flipH="1">
              <a:off x="5832276" y="4609315"/>
              <a:ext cx="380452" cy="344783"/>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73AE48A9-EC94-8ACD-9D32-BC808306EA7E}"/>
                </a:ext>
              </a:extLst>
            </p:cNvPr>
            <p:cNvCxnSpPr>
              <a:cxnSpLocks/>
              <a:stCxn id="53" idx="1"/>
            </p:cNvCxnSpPr>
            <p:nvPr/>
          </p:nvCxnSpPr>
          <p:spPr bwMode="auto">
            <a:xfrm flipH="1" flipV="1">
              <a:off x="4983389" y="4768422"/>
              <a:ext cx="300247" cy="185676"/>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9693BF0E-999F-E3EC-20CB-6C2862F0C6A3}"/>
                </a:ext>
              </a:extLst>
            </p:cNvPr>
            <p:cNvCxnSpPr>
              <a:cxnSpLocks/>
              <a:stCxn id="61" idx="3"/>
            </p:cNvCxnSpPr>
            <p:nvPr/>
          </p:nvCxnSpPr>
          <p:spPr bwMode="auto">
            <a:xfrm flipV="1">
              <a:off x="5000837" y="4404995"/>
              <a:ext cx="1250222" cy="132318"/>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grpSp>
          <p:nvGrpSpPr>
            <p:cNvPr id="65" name="Group 64">
              <a:extLst>
                <a:ext uri="{FF2B5EF4-FFF2-40B4-BE49-F238E27FC236}">
                  <a16:creationId xmlns:a16="http://schemas.microsoft.com/office/drawing/2014/main" id="{AEF053B5-F331-98B8-FC2E-834C130D952D}"/>
                </a:ext>
              </a:extLst>
            </p:cNvPr>
            <p:cNvGrpSpPr/>
            <p:nvPr/>
          </p:nvGrpSpPr>
          <p:grpSpPr>
            <a:xfrm>
              <a:off x="7465091" y="4337769"/>
              <a:ext cx="1805234" cy="683091"/>
              <a:chOff x="8707128" y="3029377"/>
              <a:chExt cx="1805234" cy="683091"/>
            </a:xfrm>
          </p:grpSpPr>
          <p:sp>
            <p:nvSpPr>
              <p:cNvPr id="68" name="TextBox 67">
                <a:extLst>
                  <a:ext uri="{FF2B5EF4-FFF2-40B4-BE49-F238E27FC236}">
                    <a16:creationId xmlns:a16="http://schemas.microsoft.com/office/drawing/2014/main" id="{65C3139D-EE83-D456-EDEC-AE02294B35D5}"/>
                  </a:ext>
                </a:extLst>
              </p:cNvPr>
              <p:cNvSpPr txBox="1"/>
              <p:nvPr/>
            </p:nvSpPr>
            <p:spPr>
              <a:xfrm>
                <a:off x="9040936" y="3029377"/>
                <a:ext cx="1471426"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Competition</a:t>
                </a:r>
              </a:p>
            </p:txBody>
          </p:sp>
          <p:cxnSp>
            <p:nvCxnSpPr>
              <p:cNvPr id="69" name="Straight Connector 68">
                <a:extLst>
                  <a:ext uri="{FF2B5EF4-FFF2-40B4-BE49-F238E27FC236}">
                    <a16:creationId xmlns:a16="http://schemas.microsoft.com/office/drawing/2014/main" id="{EFE8A480-95BB-DBBB-C2CE-1E8216FAAA85}"/>
                  </a:ext>
                </a:extLst>
              </p:cNvPr>
              <p:cNvCxnSpPr>
                <a:cxnSpLocks/>
              </p:cNvCxnSpPr>
              <p:nvPr/>
            </p:nvCxnSpPr>
            <p:spPr bwMode="auto">
              <a:xfrm>
                <a:off x="8707128" y="3254292"/>
                <a:ext cx="343435" cy="0"/>
              </a:xfrm>
              <a:prstGeom prst="line">
                <a:avLst/>
              </a:prstGeom>
              <a:solidFill>
                <a:schemeClr val="accent1"/>
              </a:solidFill>
              <a:ln w="19050" cap="flat" cmpd="sng" algn="ctr">
                <a:solidFill>
                  <a:srgbClr val="FF0000"/>
                </a:solidFill>
                <a:prstDash val="sysDash"/>
                <a:round/>
                <a:headEnd type="none" w="med" len="med"/>
                <a:tailEnd type="none" w="med" len="med"/>
              </a:ln>
              <a:effectLst/>
            </p:spPr>
          </p:cxnSp>
          <p:cxnSp>
            <p:nvCxnSpPr>
              <p:cNvPr id="70" name="Straight Connector 69">
                <a:extLst>
                  <a:ext uri="{FF2B5EF4-FFF2-40B4-BE49-F238E27FC236}">
                    <a16:creationId xmlns:a16="http://schemas.microsoft.com/office/drawing/2014/main" id="{8F949190-CC7D-CCDA-8B88-40426374393B}"/>
                  </a:ext>
                </a:extLst>
              </p:cNvPr>
              <p:cNvCxnSpPr>
                <a:cxnSpLocks/>
              </p:cNvCxnSpPr>
              <p:nvPr/>
            </p:nvCxnSpPr>
            <p:spPr bwMode="auto">
              <a:xfrm>
                <a:off x="8711973" y="3568305"/>
                <a:ext cx="343435" cy="0"/>
              </a:xfrm>
              <a:prstGeom prst="line">
                <a:avLst/>
              </a:prstGeom>
              <a:solidFill>
                <a:schemeClr val="accent1"/>
              </a:solidFill>
              <a:ln w="19050" cap="flat" cmpd="sng" algn="ctr">
                <a:solidFill>
                  <a:srgbClr val="00B050"/>
                </a:solidFill>
                <a:prstDash val="sysDash"/>
                <a:round/>
                <a:headEnd type="none" w="med" len="med"/>
                <a:tailEnd type="none" w="med" len="med"/>
              </a:ln>
              <a:effectLst/>
            </p:spPr>
          </p:cxnSp>
          <p:sp>
            <p:nvSpPr>
              <p:cNvPr id="71" name="TextBox 70">
                <a:extLst>
                  <a:ext uri="{FF2B5EF4-FFF2-40B4-BE49-F238E27FC236}">
                    <a16:creationId xmlns:a16="http://schemas.microsoft.com/office/drawing/2014/main" id="{E08514F5-42FC-31A1-D25C-1DF8A3F738F3}"/>
                  </a:ext>
                </a:extLst>
              </p:cNvPr>
              <p:cNvSpPr txBox="1"/>
              <p:nvPr/>
            </p:nvSpPr>
            <p:spPr>
              <a:xfrm>
                <a:off x="9050563" y="3404691"/>
                <a:ext cx="1260185"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Collaboration</a:t>
                </a:r>
              </a:p>
            </p:txBody>
          </p:sp>
        </p:grpSp>
        <p:sp>
          <p:nvSpPr>
            <p:cNvPr id="66" name="TextBox 65">
              <a:extLst>
                <a:ext uri="{FF2B5EF4-FFF2-40B4-BE49-F238E27FC236}">
                  <a16:creationId xmlns:a16="http://schemas.microsoft.com/office/drawing/2014/main" id="{A45A7E3D-88BC-4BC9-3CA2-E4D1A94659C1}"/>
                </a:ext>
              </a:extLst>
            </p:cNvPr>
            <p:cNvSpPr txBox="1"/>
            <p:nvPr/>
          </p:nvSpPr>
          <p:spPr>
            <a:xfrm>
              <a:off x="6093932" y="2828483"/>
              <a:ext cx="1852282"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Dynamic scheduling.</a:t>
              </a:r>
            </a:p>
          </p:txBody>
        </p:sp>
        <p:sp>
          <p:nvSpPr>
            <p:cNvPr id="67" name="TextBox 66">
              <a:extLst>
                <a:ext uri="{FF2B5EF4-FFF2-40B4-BE49-F238E27FC236}">
                  <a16:creationId xmlns:a16="http://schemas.microsoft.com/office/drawing/2014/main" id="{EC025172-0BC0-7CAE-B55D-5EE7F80D71B7}"/>
                </a:ext>
              </a:extLst>
            </p:cNvPr>
            <p:cNvSpPr txBox="1"/>
            <p:nvPr/>
          </p:nvSpPr>
          <p:spPr>
            <a:xfrm>
              <a:off x="1546317" y="2970958"/>
              <a:ext cx="139024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Same favorite vouchers.</a:t>
              </a:r>
            </a:p>
          </p:txBody>
        </p:sp>
      </p:grpSp>
      <p:pic>
        <p:nvPicPr>
          <p:cNvPr id="4" name="Picture 14" descr="Profile for Agency for Science, Technology and Research (A*STAR)">
            <a:extLst>
              <a:ext uri="{FF2B5EF4-FFF2-40B4-BE49-F238E27FC236}">
                <a16:creationId xmlns:a16="http://schemas.microsoft.com/office/drawing/2014/main" id="{49F59B0E-3855-76F0-E3EA-6BA056C89E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52612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C5F3-C431-3163-D1D1-FB7C74AAEB3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E1F80323-6AEA-8E4A-A267-882EC8C6E142}"/>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8A291E5E-E0F3-BBB2-73F5-15A44EF55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2743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9142-42EA-8A58-84CD-0C26772C2220}"/>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BC3D47F9-404C-BAED-2C48-AAE3A78728B2}"/>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26A5611A-648C-2EC8-3EC2-B55302D66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45372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Download Sad Cracked Screen Mobile Clipart | Wallpapers.com">
            <a:extLst>
              <a:ext uri="{FF2B5EF4-FFF2-40B4-BE49-F238E27FC236}">
                <a16:creationId xmlns:a16="http://schemas.microsoft.com/office/drawing/2014/main" id="{9CBB8F44-43AA-FCF5-DA9C-4B85B9EA29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0185" y="1815895"/>
            <a:ext cx="1745581" cy="22429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C8E418-236B-963A-B2ED-8898B139B042}"/>
              </a:ext>
            </a:extLst>
          </p:cNvPr>
          <p:cNvSpPr txBox="1"/>
          <p:nvPr/>
        </p:nvSpPr>
        <p:spPr>
          <a:xfrm>
            <a:off x="1948284" y="1733487"/>
            <a:ext cx="6037724" cy="1077218"/>
          </a:xfrm>
          <a:prstGeom prst="rect">
            <a:avLst/>
          </a:prstGeom>
          <a:noFill/>
        </p:spPr>
        <p:txBody>
          <a:bodyPr wrap="squar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What would you do, if you had a no-longer-used smartphone?</a:t>
            </a:r>
          </a:p>
        </p:txBody>
      </p:sp>
      <p:grpSp>
        <p:nvGrpSpPr>
          <p:cNvPr id="5" name="Group 4">
            <a:extLst>
              <a:ext uri="{FF2B5EF4-FFF2-40B4-BE49-F238E27FC236}">
                <a16:creationId xmlns:a16="http://schemas.microsoft.com/office/drawing/2014/main" id="{F4789A3F-3FEC-8816-61FF-F9694EC6EC7A}"/>
              </a:ext>
            </a:extLst>
          </p:cNvPr>
          <p:cNvGrpSpPr/>
          <p:nvPr/>
        </p:nvGrpSpPr>
        <p:grpSpPr>
          <a:xfrm>
            <a:off x="1948284" y="3204903"/>
            <a:ext cx="5993859" cy="1200329"/>
            <a:chOff x="1613987" y="3244232"/>
            <a:chExt cx="5993859" cy="1200329"/>
          </a:xfrm>
        </p:grpSpPr>
        <p:sp>
          <p:nvSpPr>
            <p:cNvPr id="6" name="TextBox 5">
              <a:extLst>
                <a:ext uri="{FF2B5EF4-FFF2-40B4-BE49-F238E27FC236}">
                  <a16:creationId xmlns:a16="http://schemas.microsoft.com/office/drawing/2014/main" id="{668E377B-0347-05A5-D986-EAF9CC662386}"/>
                </a:ext>
              </a:extLst>
            </p:cNvPr>
            <p:cNvSpPr txBox="1"/>
            <p:nvPr/>
          </p:nvSpPr>
          <p:spPr>
            <a:xfrm>
              <a:off x="2448567" y="3244232"/>
              <a:ext cx="5159279" cy="1200329"/>
            </a:xfrm>
            <a:prstGeom prst="rect">
              <a:avLst/>
            </a:prstGeom>
            <a:noFill/>
          </p:spPr>
          <p:txBody>
            <a:bodyPr wrap="square" rtlCol="0">
              <a:spAutoFit/>
            </a:bodyPr>
            <a:lstStyle/>
            <a:p>
              <a:r>
                <a:rPr lang="en-US"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60%</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Singapore residents </a:t>
              </a:r>
              <a:r>
                <a:rPr lang="en-US"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do not know </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or are </a:t>
              </a:r>
              <a:r>
                <a:rPr lang="en-US"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unsure</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how to recycle their electronic waste.</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2" descr="Did you know - Free communications icons">
              <a:extLst>
                <a:ext uri="{FF2B5EF4-FFF2-40B4-BE49-F238E27FC236}">
                  <a16:creationId xmlns:a16="http://schemas.microsoft.com/office/drawing/2014/main" id="{FBCB92F6-DF43-DBB0-1595-4BE1476824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3987" y="3347564"/>
              <a:ext cx="660403" cy="66040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14" descr="Profile for Agency for Science, Technology and Research (A*STAR)">
            <a:extLst>
              <a:ext uri="{FF2B5EF4-FFF2-40B4-BE49-F238E27FC236}">
                <a16:creationId xmlns:a16="http://schemas.microsoft.com/office/drawing/2014/main" id="{81DF8AD1-5F4E-9EF2-DF85-4A9CC7C09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32A96783-32D7-9921-17A5-7883BF6FFC00}"/>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915756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536C-131F-02D0-AC79-DAA4D79925A6}"/>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BFDDBABC-50AB-614A-CDF2-9D48A392C051}"/>
              </a:ext>
            </a:extLst>
          </p:cNvPr>
          <p:cNvSpPr>
            <a:spLocks noGrp="1"/>
          </p:cNvSpPr>
          <p:nvPr>
            <p:ph idx="1"/>
          </p:nvPr>
        </p:nvSpPr>
        <p:spPr/>
        <p:txBody>
          <a:bodyPr/>
          <a:lstStyle/>
          <a:p>
            <a:pPr marL="342900" indent="-342900">
              <a:buFont typeface="Arial" panose="020B0604020202020204" pitchFamily="34" charset="0"/>
              <a:buChar char="•"/>
            </a:pPr>
            <a:r>
              <a:rPr lang="en-US" dirty="0"/>
              <a:t>Significant increase of electronic waste (e-waste) generation.</a:t>
            </a:r>
          </a:p>
          <a:p>
            <a:pPr marL="342900" indent="-342900">
              <a:buFont typeface="Arial" panose="020B0604020202020204" pitchFamily="34" charset="0"/>
              <a:buChar char="•"/>
            </a:pPr>
            <a:r>
              <a:rPr lang="en-US" b="1" dirty="0"/>
              <a:t>62 millions metric tons, </a:t>
            </a:r>
            <a:r>
              <a:rPr lang="en-US" dirty="0"/>
              <a:t>approximately 155,000 Boeing 747s, of e-waste was generated in 2022 globally.</a:t>
            </a:r>
          </a:p>
          <a:p>
            <a:pPr marL="342900" indent="-342900">
              <a:buFont typeface="Arial" panose="020B0604020202020204" pitchFamily="34" charset="0"/>
              <a:buChar char="•"/>
            </a:pPr>
            <a:r>
              <a:rPr lang="en-US" dirty="0"/>
              <a:t>E-waste is:</a:t>
            </a:r>
          </a:p>
          <a:p>
            <a:pPr marL="800100" lvl="1" indent="-342900">
              <a:buFont typeface="Arial" panose="020B0604020202020204" pitchFamily="34" charset="0"/>
              <a:buChar char="•"/>
            </a:pPr>
            <a:r>
              <a:rPr lang="en-US" sz="2400" b="1" dirty="0"/>
              <a:t>Valuable</a:t>
            </a:r>
            <a:r>
              <a:rPr lang="en-US" sz="2400" dirty="0"/>
              <a:t> raw material, e.g. gold, silver, and copper.</a:t>
            </a:r>
          </a:p>
          <a:p>
            <a:pPr marL="800100" lvl="1" indent="-342900">
              <a:buFont typeface="Arial" panose="020B0604020202020204" pitchFamily="34" charset="0"/>
              <a:buChar char="•"/>
            </a:pPr>
            <a:r>
              <a:rPr lang="en-US" sz="2400" dirty="0"/>
              <a:t>Environmentally </a:t>
            </a:r>
            <a:r>
              <a:rPr lang="en-US" sz="2400" b="1" dirty="0"/>
              <a:t>hazardous</a:t>
            </a:r>
            <a:r>
              <a:rPr lang="en-US" sz="2400" dirty="0"/>
              <a:t>.</a:t>
            </a:r>
          </a:p>
          <a:p>
            <a:pPr marL="342900" indent="-342900">
              <a:buFont typeface="Arial" panose="020B0604020202020204" pitchFamily="34" charset="0"/>
              <a:buChar char="•"/>
            </a:pPr>
            <a:r>
              <a:rPr lang="en-US" dirty="0"/>
              <a:t>Only 22.3% were documented as formally recycled worldwide.</a:t>
            </a:r>
          </a:p>
          <a:p>
            <a:pPr marL="342900" indent="-342900">
              <a:buFont typeface="Arial" panose="020B0604020202020204" pitchFamily="34" charset="0"/>
              <a:buChar char="•"/>
            </a:pPr>
            <a:r>
              <a:rPr lang="en-US" dirty="0"/>
              <a:t>Only 6% of 60,000 </a:t>
            </a:r>
            <a:r>
              <a:rPr lang="en-US" dirty="0" err="1"/>
              <a:t>tonnes</a:t>
            </a:r>
            <a:r>
              <a:rPr lang="en-US" dirty="0"/>
              <a:t> e-waste generated each year in Singapore are recycled.</a:t>
            </a:r>
          </a:p>
          <a:p>
            <a:pPr marL="0" indent="0">
              <a:buNone/>
            </a:pPr>
            <a:r>
              <a:rPr lang="en-US" dirty="0">
                <a:sym typeface="Wingdings" panose="05000000000000000000" pitchFamily="2" charset="2"/>
              </a:rPr>
              <a:t> Model e-waste collection for </a:t>
            </a:r>
            <a:r>
              <a:rPr lang="en-US" b="1" dirty="0">
                <a:sym typeface="Wingdings" panose="05000000000000000000" pitchFamily="2" charset="2"/>
              </a:rPr>
              <a:t>policymakers</a:t>
            </a:r>
            <a:r>
              <a:rPr lang="en-US" dirty="0">
                <a:sym typeface="Wingdings" panose="05000000000000000000" pitchFamily="2" charset="2"/>
              </a:rPr>
              <a:t> to </a:t>
            </a:r>
            <a:r>
              <a:rPr lang="en-US" b="1" dirty="0">
                <a:sym typeface="Wingdings" panose="05000000000000000000" pitchFamily="2" charset="2"/>
              </a:rPr>
              <a:t>assess recycling interventions</a:t>
            </a:r>
            <a:r>
              <a:rPr lang="en-US" dirty="0">
                <a:sym typeface="Wingdings" panose="05000000000000000000" pitchFamily="2" charset="2"/>
              </a:rPr>
              <a:t>.</a:t>
            </a:r>
            <a:endParaRPr lang="en-US"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600" dirty="0"/>
          </a:p>
          <a:p>
            <a:endParaRPr lang="en-US" dirty="0"/>
          </a:p>
        </p:txBody>
      </p:sp>
      <p:pic>
        <p:nvPicPr>
          <p:cNvPr id="4" name="Picture 14" descr="Profile for Agency for Science, Technology and Research (A*STAR)">
            <a:extLst>
              <a:ext uri="{FF2B5EF4-FFF2-40B4-BE49-F238E27FC236}">
                <a16:creationId xmlns:a16="http://schemas.microsoft.com/office/drawing/2014/main" id="{35A9F482-CAF3-136A-D32E-FB4B2789C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0111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7968-B322-F3B0-B072-8AB0F18B4CB8}"/>
              </a:ext>
            </a:extLst>
          </p:cNvPr>
          <p:cNvSpPr>
            <a:spLocks noGrp="1"/>
          </p:cNvSpPr>
          <p:nvPr>
            <p:ph type="title"/>
          </p:nvPr>
        </p:nvSpPr>
        <p:spPr/>
        <p:txBody>
          <a:bodyPr/>
          <a:lstStyle/>
          <a:p>
            <a:r>
              <a:rPr lang="en-US" sz="3200" dirty="0"/>
              <a:t>E-waste Management in Singapore</a:t>
            </a:r>
            <a:endParaRPr lang="en-US" dirty="0"/>
          </a:p>
        </p:txBody>
      </p:sp>
      <p:sp>
        <p:nvSpPr>
          <p:cNvPr id="3" name="Content Placeholder 2">
            <a:extLst>
              <a:ext uri="{FF2B5EF4-FFF2-40B4-BE49-F238E27FC236}">
                <a16:creationId xmlns:a16="http://schemas.microsoft.com/office/drawing/2014/main" id="{41105C11-5D02-D02C-CB9A-E8D6FBCD1622}"/>
              </a:ext>
            </a:extLst>
          </p:cNvPr>
          <p:cNvSpPr>
            <a:spLocks noGrp="1"/>
          </p:cNvSpPr>
          <p:nvPr>
            <p:ph idx="1"/>
          </p:nvPr>
        </p:nvSpPr>
        <p:spPr>
          <a:xfrm>
            <a:off x="264920" y="985683"/>
            <a:ext cx="11630825" cy="1629698"/>
          </a:xfrm>
        </p:spPr>
        <p:txBody>
          <a:bodyPr/>
          <a:lstStyle/>
          <a:p>
            <a:pPr marL="342900" indent="-342900">
              <a:buFont typeface="Arial" panose="020B0604020202020204" pitchFamily="34" charset="0"/>
              <a:buChar char="•"/>
            </a:pPr>
            <a:r>
              <a:rPr lang="en-US" b="1" dirty="0"/>
              <a:t>Extended Producer Responsibility </a:t>
            </a:r>
            <a:r>
              <a:rPr lang="en-US" dirty="0"/>
              <a:t>(EPR): producers are responsible for their end-of-life products.</a:t>
            </a:r>
          </a:p>
          <a:p>
            <a:pPr marL="342900" indent="-342900">
              <a:buFont typeface="Arial" panose="020B0604020202020204" pitchFamily="34" charset="0"/>
              <a:buChar char="•"/>
            </a:pPr>
            <a:r>
              <a:rPr lang="de-DE" b="1" dirty="0"/>
              <a:t>E-Bins</a:t>
            </a:r>
            <a:r>
              <a:rPr lang="de-DE" dirty="0"/>
              <a:t> in public areas across Singapore to collect e-waste.</a:t>
            </a:r>
            <a:endParaRPr lang="en-US" dirty="0"/>
          </a:p>
        </p:txBody>
      </p:sp>
      <p:grpSp>
        <p:nvGrpSpPr>
          <p:cNvPr id="4" name="Group 3">
            <a:extLst>
              <a:ext uri="{FF2B5EF4-FFF2-40B4-BE49-F238E27FC236}">
                <a16:creationId xmlns:a16="http://schemas.microsoft.com/office/drawing/2014/main" id="{94C741C2-3B31-4A99-B8BD-864B9C06515D}"/>
              </a:ext>
            </a:extLst>
          </p:cNvPr>
          <p:cNvGrpSpPr/>
          <p:nvPr/>
        </p:nvGrpSpPr>
        <p:grpSpPr>
          <a:xfrm>
            <a:off x="6759053" y="2415605"/>
            <a:ext cx="4367808" cy="3592474"/>
            <a:chOff x="8066584" y="2215501"/>
            <a:chExt cx="4367808" cy="3592474"/>
          </a:xfrm>
        </p:grpSpPr>
        <p:pic>
          <p:nvPicPr>
            <p:cNvPr id="5" name="Picture 2" descr="NEA | News">
              <a:extLst>
                <a:ext uri="{FF2B5EF4-FFF2-40B4-BE49-F238E27FC236}">
                  <a16:creationId xmlns:a16="http://schemas.microsoft.com/office/drawing/2014/main" id="{E75126D1-BFF7-C9B3-78C1-BCCCF512FF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25" t="5875" r="14892" b="2852"/>
            <a:stretch/>
          </p:blipFill>
          <p:spPr bwMode="auto">
            <a:xfrm>
              <a:off x="8924528" y="2215501"/>
              <a:ext cx="2478427" cy="30157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7ECA81-ABC7-5E9D-C855-295E331309E5}"/>
                </a:ext>
              </a:extLst>
            </p:cNvPr>
            <p:cNvSpPr txBox="1"/>
            <p:nvPr/>
          </p:nvSpPr>
          <p:spPr>
            <a:xfrm>
              <a:off x="8066584" y="5346310"/>
              <a:ext cx="4367808"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A 3-in-1 e-bin placed at Harvey Norman Millenia Walk. Photo from National Environment Agency.</a:t>
              </a:r>
            </a:p>
          </p:txBody>
        </p:sp>
      </p:grpSp>
      <p:grpSp>
        <p:nvGrpSpPr>
          <p:cNvPr id="7" name="Group 6">
            <a:extLst>
              <a:ext uri="{FF2B5EF4-FFF2-40B4-BE49-F238E27FC236}">
                <a16:creationId xmlns:a16="http://schemas.microsoft.com/office/drawing/2014/main" id="{BCE5BF08-CF2D-C544-6915-351E5557F77D}"/>
              </a:ext>
            </a:extLst>
          </p:cNvPr>
          <p:cNvGrpSpPr/>
          <p:nvPr/>
        </p:nvGrpSpPr>
        <p:grpSpPr>
          <a:xfrm>
            <a:off x="949610" y="2615381"/>
            <a:ext cx="5040560" cy="3356379"/>
            <a:chOff x="1775520" y="3089031"/>
            <a:chExt cx="5040560" cy="3356379"/>
          </a:xfrm>
        </p:grpSpPr>
        <p:pic>
          <p:nvPicPr>
            <p:cNvPr id="8" name="Picture 7" descr="A map with many colored circles&#10;&#10;Description automatically generated">
              <a:extLst>
                <a:ext uri="{FF2B5EF4-FFF2-40B4-BE49-F238E27FC236}">
                  <a16:creationId xmlns:a16="http://schemas.microsoft.com/office/drawing/2014/main" id="{8D70784E-BC5B-7DB0-924F-1BD17F550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3089031"/>
              <a:ext cx="5040560" cy="2779633"/>
            </a:xfrm>
            <a:prstGeom prst="rect">
              <a:avLst/>
            </a:prstGeom>
          </p:spPr>
        </p:pic>
        <p:sp>
          <p:nvSpPr>
            <p:cNvPr id="9" name="TextBox 8">
              <a:extLst>
                <a:ext uri="{FF2B5EF4-FFF2-40B4-BE49-F238E27FC236}">
                  <a16:creationId xmlns:a16="http://schemas.microsoft.com/office/drawing/2014/main" id="{63A3A35F-8B2E-9DC1-4724-FEFDA5D579B1}"/>
                </a:ext>
              </a:extLst>
            </p:cNvPr>
            <p:cNvSpPr txBox="1"/>
            <p:nvPr/>
          </p:nvSpPr>
          <p:spPr>
            <a:xfrm>
              <a:off x="2171564" y="5983745"/>
              <a:ext cx="4248472"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Locations of E-Bins in Singapore, information from National Environment Agency. </a:t>
              </a:r>
            </a:p>
          </p:txBody>
        </p:sp>
      </p:grpSp>
      <p:pic>
        <p:nvPicPr>
          <p:cNvPr id="10" name="Picture 14" descr="Profile for Agency for Science, Technology and Research (A*STAR)">
            <a:extLst>
              <a:ext uri="{FF2B5EF4-FFF2-40B4-BE49-F238E27FC236}">
                <a16:creationId xmlns:a16="http://schemas.microsoft.com/office/drawing/2014/main" id="{F2391CC0-5CCA-2004-98A5-2AEB6063F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90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6DEB-2EE7-BD55-03D2-74D06586BD80}"/>
              </a:ext>
            </a:extLst>
          </p:cNvPr>
          <p:cNvSpPr>
            <a:spLocks noGrp="1"/>
          </p:cNvSpPr>
          <p:nvPr>
            <p:ph type="title"/>
          </p:nvPr>
        </p:nvSpPr>
        <p:spPr/>
        <p:txBody>
          <a:bodyPr/>
          <a:lstStyle/>
          <a:p>
            <a:r>
              <a:rPr lang="en-US" dirty="0"/>
              <a:t>Modeling methodology</a:t>
            </a:r>
          </a:p>
        </p:txBody>
      </p:sp>
      <p:sp>
        <p:nvSpPr>
          <p:cNvPr id="3" name="Text Placeholder 2">
            <a:extLst>
              <a:ext uri="{FF2B5EF4-FFF2-40B4-BE49-F238E27FC236}">
                <a16:creationId xmlns:a16="http://schemas.microsoft.com/office/drawing/2014/main" id="{CCD27680-21B7-12D6-BB01-8895B6F136BC}"/>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D965B986-4A1E-A938-F262-9A65A4CB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8600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0316-FA6E-C268-1208-E5A25102A4B4}"/>
              </a:ext>
            </a:extLst>
          </p:cNvPr>
          <p:cNvSpPr>
            <a:spLocks noGrp="1"/>
          </p:cNvSpPr>
          <p:nvPr>
            <p:ph type="title"/>
          </p:nvPr>
        </p:nvSpPr>
        <p:spPr/>
        <p:txBody>
          <a:bodyPr/>
          <a:lstStyle/>
          <a:p>
            <a:r>
              <a:rPr lang="en-US" sz="3200" dirty="0"/>
              <a:t>Agent-Based Modeling (ABM)</a:t>
            </a:r>
            <a:endParaRPr lang="en-US" dirty="0"/>
          </a:p>
        </p:txBody>
      </p:sp>
      <p:sp>
        <p:nvSpPr>
          <p:cNvPr id="3" name="Content Placeholder 2">
            <a:extLst>
              <a:ext uri="{FF2B5EF4-FFF2-40B4-BE49-F238E27FC236}">
                <a16:creationId xmlns:a16="http://schemas.microsoft.com/office/drawing/2014/main" id="{E8BDD5FE-0CAE-3AE0-B2CE-5D340F48EF2F}"/>
              </a:ext>
            </a:extLst>
          </p:cNvPr>
          <p:cNvSpPr>
            <a:spLocks noGrp="1"/>
          </p:cNvSpPr>
          <p:nvPr>
            <p:ph idx="1"/>
          </p:nvPr>
        </p:nvSpPr>
        <p:spPr>
          <a:xfrm>
            <a:off x="264921" y="1142999"/>
            <a:ext cx="7305918" cy="4864693"/>
          </a:xfrm>
        </p:spPr>
        <p:txBody>
          <a:bodyPr/>
          <a:lstStyle/>
          <a:p>
            <a:pPr marL="342900" indent="-342900">
              <a:buFont typeface="Arial" panose="020B0604020202020204" pitchFamily="34" charset="0"/>
              <a:buChar char="•"/>
            </a:pPr>
            <a:r>
              <a:rPr lang="en-US" b="1" dirty="0"/>
              <a:t>Agent-Based Modeling: </a:t>
            </a:r>
            <a:r>
              <a:rPr lang="en-US" dirty="0"/>
              <a:t>A computational method to study interactions between individuals.</a:t>
            </a:r>
          </a:p>
          <a:p>
            <a:pPr lvl="1" indent="-342900">
              <a:buFont typeface="Arial" panose="020B0604020202020204" pitchFamily="34" charset="0"/>
              <a:buChar char="•"/>
            </a:pPr>
            <a:r>
              <a:rPr lang="en-US" b="1" dirty="0"/>
              <a:t>Agent</a:t>
            </a:r>
            <a:r>
              <a:rPr lang="en-US" dirty="0"/>
              <a:t>: autonomous entity with unique characteristics and </a:t>
            </a:r>
            <a:r>
              <a:rPr lang="en-US" dirty="0" err="1"/>
              <a:t>behaviours</a:t>
            </a:r>
            <a:r>
              <a:rPr lang="en-US" dirty="0"/>
              <a:t>.</a:t>
            </a:r>
          </a:p>
          <a:p>
            <a:pPr lvl="1" indent="-342900">
              <a:buFont typeface="Arial" panose="020B0604020202020204" pitchFamily="34" charset="0"/>
              <a:buChar char="•"/>
            </a:pPr>
            <a:r>
              <a:rPr lang="en-US" b="1" dirty="0"/>
              <a:t>Emergence</a:t>
            </a:r>
            <a:r>
              <a:rPr lang="en-US" dirty="0"/>
              <a:t>: system-level phenomenon arises from agent interactions, unpredictable from individual components.</a:t>
            </a:r>
          </a:p>
          <a:p>
            <a:pPr>
              <a:buFont typeface="Arial" panose="020B0604020202020204" pitchFamily="34" charset="0"/>
              <a:buChar char="•"/>
            </a:pPr>
            <a:r>
              <a:rPr lang="en-US" b="1" dirty="0"/>
              <a:t>E-waste collection system</a:t>
            </a:r>
            <a:r>
              <a:rPr lang="en-US" dirty="0"/>
              <a:t>: a Complex Adaptive System (CAS) composes of multiple interacting components that adapt to changes.  </a:t>
            </a:r>
          </a:p>
          <a:p>
            <a:pPr marL="0" indent="0">
              <a:buNone/>
            </a:pPr>
            <a:r>
              <a:rPr lang="en-US" dirty="0">
                <a:sym typeface="Wingdings" panose="05000000000000000000" pitchFamily="2" charset="2"/>
              </a:rPr>
              <a:t> </a:t>
            </a:r>
            <a:r>
              <a:rPr lang="en-US" dirty="0"/>
              <a:t>ABM is suitable to simulate e-waste collection system.</a:t>
            </a:r>
          </a:p>
          <a:p>
            <a:endParaRPr lang="en-US" dirty="0"/>
          </a:p>
        </p:txBody>
      </p:sp>
      <p:grpSp>
        <p:nvGrpSpPr>
          <p:cNvPr id="4" name="Group 3">
            <a:extLst>
              <a:ext uri="{FF2B5EF4-FFF2-40B4-BE49-F238E27FC236}">
                <a16:creationId xmlns:a16="http://schemas.microsoft.com/office/drawing/2014/main" id="{58409941-9864-C427-F227-620A07354741}"/>
              </a:ext>
            </a:extLst>
          </p:cNvPr>
          <p:cNvGrpSpPr/>
          <p:nvPr/>
        </p:nvGrpSpPr>
        <p:grpSpPr>
          <a:xfrm>
            <a:off x="7889510" y="1189801"/>
            <a:ext cx="3891654" cy="4709532"/>
            <a:chOff x="8036994" y="1330708"/>
            <a:chExt cx="3891654" cy="4709532"/>
          </a:xfrm>
        </p:grpSpPr>
        <p:pic>
          <p:nvPicPr>
            <p:cNvPr id="5" name="Picture 4">
              <a:extLst>
                <a:ext uri="{FF2B5EF4-FFF2-40B4-BE49-F238E27FC236}">
                  <a16:creationId xmlns:a16="http://schemas.microsoft.com/office/drawing/2014/main" id="{CD39AFF2-712F-A4B6-BC48-607908E354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72" t="4077" r="8279" b="3899"/>
            <a:stretch/>
          </p:blipFill>
          <p:spPr bwMode="auto">
            <a:xfrm>
              <a:off x="8036994" y="1330708"/>
              <a:ext cx="3600400" cy="4000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B0E33D-12E7-86DC-0FFC-D661705955EF}"/>
                </a:ext>
              </a:extLst>
            </p:cNvPr>
            <p:cNvSpPr txBox="1"/>
            <p:nvPr/>
          </p:nvSpPr>
          <p:spPr>
            <a:xfrm>
              <a:off x="8036994" y="5578575"/>
              <a:ext cx="3891654"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Illustration of Agent-Based Modeling. Figure extracted from </a:t>
              </a:r>
              <a:r>
                <a:rPr lang="en-US" sz="1200" b="0"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Galán et al</a:t>
              </a:r>
              <a:r>
                <a:rPr lang="en-US" sz="1200" i="1" dirty="0">
                  <a:latin typeface="Calibri" panose="020F0502020204030204" pitchFamily="34" charset="0"/>
                  <a:ea typeface="Calibri" panose="020F0502020204030204" pitchFamily="34" charset="0"/>
                  <a:cs typeface="Calibri" panose="020F0502020204030204" pitchFamily="34" charset="0"/>
                </a:rPr>
                <a:t>.</a:t>
              </a:r>
            </a:p>
          </p:txBody>
        </p:sp>
      </p:grpSp>
      <p:pic>
        <p:nvPicPr>
          <p:cNvPr id="7" name="Picture 14" descr="Profile for Agency for Science, Technology and Research (A*STAR)">
            <a:extLst>
              <a:ext uri="{FF2B5EF4-FFF2-40B4-BE49-F238E27FC236}">
                <a16:creationId xmlns:a16="http://schemas.microsoft.com/office/drawing/2014/main" id="{96874DD4-173F-1570-0093-E6AECF82D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41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4CFB-0EFD-D562-4EB3-09A8AC24900E}"/>
              </a:ext>
            </a:extLst>
          </p:cNvPr>
          <p:cNvSpPr>
            <a:spLocks noGrp="1"/>
          </p:cNvSpPr>
          <p:nvPr>
            <p:ph type="title"/>
          </p:nvPr>
        </p:nvSpPr>
        <p:spPr/>
        <p:txBody>
          <a:bodyPr/>
          <a:lstStyle/>
          <a:p>
            <a:r>
              <a:rPr lang="en-US" sz="3200" dirty="0"/>
              <a:t>Modeling Framework</a:t>
            </a:r>
            <a:endParaRPr lang="en-US" dirty="0"/>
          </a:p>
        </p:txBody>
      </p:sp>
      <p:sp>
        <p:nvSpPr>
          <p:cNvPr id="3" name="Content Placeholder 2">
            <a:extLst>
              <a:ext uri="{FF2B5EF4-FFF2-40B4-BE49-F238E27FC236}">
                <a16:creationId xmlns:a16="http://schemas.microsoft.com/office/drawing/2014/main" id="{171A74BC-5FE3-4EC6-5F71-FA8BFED4311C}"/>
              </a:ext>
            </a:extLst>
          </p:cNvPr>
          <p:cNvSpPr>
            <a:spLocks noGrp="1"/>
          </p:cNvSpPr>
          <p:nvPr>
            <p:ph idx="1"/>
          </p:nvPr>
        </p:nvSpPr>
        <p:spPr>
          <a:xfrm>
            <a:off x="264920" y="985683"/>
            <a:ext cx="11630825" cy="1197078"/>
          </a:xfrm>
        </p:spPr>
        <p:txBody>
          <a:bodyPr/>
          <a:lstStyle/>
          <a:p>
            <a:pPr marL="342900" indent="-342900">
              <a:buFont typeface="Arial" panose="020B0604020202020204" pitchFamily="34" charset="0"/>
              <a:buChar char="•"/>
            </a:pPr>
            <a:r>
              <a:rPr lang="en-US" dirty="0"/>
              <a:t>Agent-based model for e-waste collection and recycling </a:t>
            </a:r>
            <a:r>
              <a:rPr lang="en-US" dirty="0" err="1"/>
              <a:t>behaviours</a:t>
            </a:r>
            <a:r>
              <a:rPr lang="en-US" dirty="0"/>
              <a:t>.</a:t>
            </a:r>
          </a:p>
          <a:p>
            <a:pPr marL="342900" indent="-342900">
              <a:buFont typeface="Arial" panose="020B0604020202020204" pitchFamily="34" charset="0"/>
              <a:buChar char="•"/>
            </a:pPr>
            <a:r>
              <a:rPr lang="en-US" dirty="0"/>
              <a:t>Agents in the model: </a:t>
            </a:r>
            <a:r>
              <a:rPr lang="en-US" b="1" dirty="0"/>
              <a:t>Resident</a:t>
            </a:r>
            <a:r>
              <a:rPr lang="en-US" dirty="0"/>
              <a:t>, </a:t>
            </a:r>
            <a:r>
              <a:rPr lang="en-US" b="1" dirty="0"/>
              <a:t>Household</a:t>
            </a:r>
            <a:r>
              <a:rPr lang="en-US" dirty="0"/>
              <a:t>, and </a:t>
            </a:r>
            <a:r>
              <a:rPr lang="en-US" b="1" dirty="0"/>
              <a:t>Recycle Site</a:t>
            </a:r>
            <a:r>
              <a:rPr lang="en-US" dirty="0"/>
              <a:t>.</a:t>
            </a:r>
          </a:p>
          <a:p>
            <a:endParaRPr lang="en-US" dirty="0"/>
          </a:p>
        </p:txBody>
      </p:sp>
      <p:grpSp>
        <p:nvGrpSpPr>
          <p:cNvPr id="4" name="Group 3">
            <a:extLst>
              <a:ext uri="{FF2B5EF4-FFF2-40B4-BE49-F238E27FC236}">
                <a16:creationId xmlns:a16="http://schemas.microsoft.com/office/drawing/2014/main" id="{3B8B001A-823B-799E-7ECC-CB0D697C8207}"/>
              </a:ext>
            </a:extLst>
          </p:cNvPr>
          <p:cNvGrpSpPr/>
          <p:nvPr/>
        </p:nvGrpSpPr>
        <p:grpSpPr>
          <a:xfrm>
            <a:off x="1241237" y="1927123"/>
            <a:ext cx="9678189" cy="4083693"/>
            <a:chOff x="1588613" y="2217740"/>
            <a:chExt cx="9678189" cy="4083693"/>
          </a:xfrm>
        </p:grpSpPr>
        <p:pic>
          <p:nvPicPr>
            <p:cNvPr id="5" name="Picture 4" descr="A diagram of a diagram&#10;&#10;Description automatically generated">
              <a:extLst>
                <a:ext uri="{FF2B5EF4-FFF2-40B4-BE49-F238E27FC236}">
                  <a16:creationId xmlns:a16="http://schemas.microsoft.com/office/drawing/2014/main" id="{B1F7E93D-A554-0DDA-EE3D-3792EE1D6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13" y="2217740"/>
              <a:ext cx="9678189" cy="3718665"/>
            </a:xfrm>
            <a:prstGeom prst="rect">
              <a:avLst/>
            </a:prstGeom>
          </p:spPr>
        </p:pic>
        <p:sp>
          <p:nvSpPr>
            <p:cNvPr id="6" name="TextBox 5">
              <a:extLst>
                <a:ext uri="{FF2B5EF4-FFF2-40B4-BE49-F238E27FC236}">
                  <a16:creationId xmlns:a16="http://schemas.microsoft.com/office/drawing/2014/main" id="{CF78803C-10DC-D267-6E27-61FAC7E847C1}"/>
                </a:ext>
              </a:extLst>
            </p:cNvPr>
            <p:cNvSpPr txBox="1"/>
            <p:nvPr/>
          </p:nvSpPr>
          <p:spPr>
            <a:xfrm>
              <a:off x="3471758" y="6024434"/>
              <a:ext cx="5943236"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Conceptual model of the agent-based model for e-waste collection and recycling behaviours.</a:t>
              </a:r>
            </a:p>
          </p:txBody>
        </p:sp>
      </p:grpSp>
      <p:pic>
        <p:nvPicPr>
          <p:cNvPr id="7" name="Picture 14" descr="Profile for Agency for Science, Technology and Research (A*STAR)">
            <a:extLst>
              <a:ext uri="{FF2B5EF4-FFF2-40B4-BE49-F238E27FC236}">
                <a16:creationId xmlns:a16="http://schemas.microsoft.com/office/drawing/2014/main" id="{A33F85E1-AE56-29AB-DD59-17D010E9B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446110"/>
      </p:ext>
    </p:extLst>
  </p:cSld>
  <p:clrMapOvr>
    <a:masterClrMapping/>
  </p:clrMapOvr>
  <p:transition/>
</p:sld>
</file>

<file path=ppt/theme/theme1.xml><?xml version="1.0" encoding="utf-8"?>
<a:theme xmlns:a="http://schemas.openxmlformats.org/drawingml/2006/main" name="sem1_cad_inleiding">
  <a:themeElements>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em1_cad_inlei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lnDef>
  </a:objectDefaults>
  <a:extraClrSchemeLst>
    <a:extraClrScheme>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m1_cad_inleid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m1_cad_inleid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m1_cad_inleid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m1_cad_inleid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m1_cad_inleid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m1_cad_inleid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em1_cad_inleiding">
  <a:themeElements>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em1_cad_inlei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lnDef>
  </a:objectDefaults>
  <a:extraClrSchemeLst>
    <a:extraClrScheme>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m1_cad_inleid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m1_cad_inleid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m1_cad_inleid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m1_cad_inleid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m1_cad_inleid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m1_cad_inleid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BF5723FF879D4582AFF6CAAC746AD5" ma:contentTypeVersion="12" ma:contentTypeDescription="Create a new document." ma:contentTypeScope="" ma:versionID="2b7f0086fa9c25e1ce67026a29570c50">
  <xsd:schema xmlns:xsd="http://www.w3.org/2001/XMLSchema" xmlns:xs="http://www.w3.org/2001/XMLSchema" xmlns:p="http://schemas.microsoft.com/office/2006/metadata/properties" xmlns:ns2="af8f0440-60b6-4883-bf3a-bf1ab483ebe0" xmlns:ns3="2233d700-b7c5-4aad-a936-db7340a15c98" targetNamespace="http://schemas.microsoft.com/office/2006/metadata/properties" ma:root="true" ma:fieldsID="c9321c77822d4bf765133073735904bb" ns2:_="" ns3:_="">
    <xsd:import namespace="af8f0440-60b6-4883-bf3a-bf1ab483ebe0"/>
    <xsd:import namespace="2233d700-b7c5-4aad-a936-db7340a15c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8f0440-60b6-4883-bf3a-bf1ab483eb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233d700-b7c5-4aad-a936-db7340a15c9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6fcc115-23f7-44af-9d88-a6e070d9b2ef}" ma:internalName="TaxCatchAll" ma:showField="CatchAllData" ma:web="2233d700-b7c5-4aad-a936-db7340a15c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233d700-b7c5-4aad-a936-db7340a15c98" xsi:nil="true"/>
    <lcf76f155ced4ddcb4097134ff3c332f xmlns="af8f0440-60b6-4883-bf3a-bf1ab483ebe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5668C72-CC65-446E-A9CA-B724B1DD0A76}">
  <ds:schemaRefs>
    <ds:schemaRef ds:uri="http://schemas.microsoft.com/sharepoint/v3/contenttype/forms"/>
  </ds:schemaRefs>
</ds:datastoreItem>
</file>

<file path=customXml/itemProps2.xml><?xml version="1.0" encoding="utf-8"?>
<ds:datastoreItem xmlns:ds="http://schemas.openxmlformats.org/officeDocument/2006/customXml" ds:itemID="{9E5E8C04-2DEF-4375-B2F8-5B493C823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8f0440-60b6-4883-bf3a-bf1ab483ebe0"/>
    <ds:schemaRef ds:uri="2233d700-b7c5-4aad-a936-db7340a15c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F7085C-A9DE-4E32-BE3E-01A151F6C3B7}">
  <ds:schemaRefs>
    <ds:schemaRef ds:uri="http://purl.org/dc/terms/"/>
    <ds:schemaRef ds:uri="68c75d18-20a7-4f69-86ec-e9bf7e3de19a"/>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ef315e9c-09f6-4f08-8f36-bc97357cd5f0"/>
    <ds:schemaRef ds:uri="http://www.w3.org/XML/1998/namespace"/>
    <ds:schemaRef ds:uri="http://purl.org/dc/dcmitype/"/>
    <ds:schemaRef ds:uri="2233d700-b7c5-4aad-a936-db7340a15c98"/>
    <ds:schemaRef ds:uri="af8f0440-60b6-4883-bf3a-bf1ab483ebe0"/>
  </ds:schemaRefs>
</ds:datastoreItem>
</file>

<file path=docProps/app.xml><?xml version="1.0" encoding="utf-8"?>
<Properties xmlns="http://schemas.openxmlformats.org/officeDocument/2006/extended-properties" xmlns:vt="http://schemas.openxmlformats.org/officeDocument/2006/docPropsVTypes">
  <Template/>
  <TotalTime>458</TotalTime>
  <Words>1477</Words>
  <Application>Microsoft Office PowerPoint</Application>
  <PresentationFormat>Widescreen</PresentationFormat>
  <Paragraphs>188</Paragraphs>
  <Slides>25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Calibri Light</vt:lpstr>
      <vt:lpstr>Cambria Math</vt:lpstr>
      <vt:lpstr>Open Sans</vt:lpstr>
      <vt:lpstr>Times New Roman</vt:lpstr>
      <vt:lpstr>Wingdings</vt:lpstr>
      <vt:lpstr>sem1_cad_inleiding</vt:lpstr>
      <vt:lpstr>1_sem1_cad_inleiding</vt:lpstr>
      <vt:lpstr>E-waste Collection and Recycling Behaviours: An Agent-Based Model for Intervention Assessment in Singapore</vt:lpstr>
      <vt:lpstr>Agenda</vt:lpstr>
      <vt:lpstr>Introduction</vt:lpstr>
      <vt:lpstr>PowerPoint Presentation</vt:lpstr>
      <vt:lpstr>Research Problem</vt:lpstr>
      <vt:lpstr>E-waste Management in Singapore</vt:lpstr>
      <vt:lpstr>Modeling methodology</vt:lpstr>
      <vt:lpstr>Agent-Based Modeling (ABM)</vt:lpstr>
      <vt:lpstr>Modeling Framework</vt:lpstr>
      <vt:lpstr>Resident</vt:lpstr>
      <vt:lpstr>Resident (cont.)</vt:lpstr>
      <vt:lpstr>Recycling Indicators</vt:lpstr>
      <vt:lpstr>Nearest Recycling Sites Assignment Intervention</vt:lpstr>
      <vt:lpstr>Recycling Information Campaign Intervention</vt:lpstr>
      <vt:lpstr>Experiment Scenarios</vt:lpstr>
      <vt:lpstr>Implementation</vt:lpstr>
      <vt:lpstr>Experiment results</vt:lpstr>
      <vt:lpstr>Simulation Visualization</vt:lpstr>
      <vt:lpstr>Nearest Recycling Sites Assignment</vt:lpstr>
      <vt:lpstr>Recycling Information Campaign and Enhanced Scenario</vt:lpstr>
      <vt:lpstr>Sensitivity Analysis – Are the Results Trustworthy?</vt:lpstr>
      <vt:lpstr>Conclusion and Potential Developments</vt:lpstr>
      <vt:lpstr>Conclusion</vt:lpstr>
      <vt:lpstr>Ideas for Potential Development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Mativenga</dc:creator>
  <cp:lastModifiedBy>TRAN QUOC KHANH 20190085</cp:lastModifiedBy>
  <cp:revision>42</cp:revision>
  <dcterms:created xsi:type="dcterms:W3CDTF">2024-10-16T09:18:47Z</dcterms:created>
  <dcterms:modified xsi:type="dcterms:W3CDTF">2025-04-07T21:20:54Z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0x010100BCBF5723FF879D4582AFF6CAAC746AD5</vt:lpwstr>
  </property>
  <property fmtid="{D5CDD505-2E9C-101B-9397-08002B2CF9AE}" pid="3" name="MediaServiceImageTags">
    <vt:lpwstr/>
  </property>
</Properties>
</file>